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66.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69.jpg" ContentType="image/jpg"/>
  <Override PartName="/ppt/media/image70.jpg" ContentType="image/jpg"/>
  <Override PartName="/ppt/notesSlides/notesSlide110.xml" ContentType="application/vnd.openxmlformats-officedocument.presentationml.notesSlide+xml"/>
  <Override PartName="/ppt/media/image71.jpg" ContentType="image/jpg"/>
  <Override PartName="/ppt/media/image72.jpg" ContentType="image/jp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media/image74.jpg" ContentType="image/jpg"/>
  <Override PartName="/ppt/notesSlides/notesSlide113.xml" ContentType="application/vnd.openxmlformats-officedocument.presentationml.notesSlide+xml"/>
  <Override PartName="/ppt/media/image77.jpg" ContentType="image/jpg"/>
  <Override PartName="/ppt/media/image78.jpg" ContentType="image/jpg"/>
  <Override PartName="/ppt/media/image80.jpg" ContentType="image/jpg"/>
  <Override PartName="/ppt/media/image81.jpg" ContentType="image/jpg"/>
  <Override PartName="/ppt/media/image82.jpg" ContentType="image/jpg"/>
  <Override PartName="/ppt/media/image8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728" r:id="rId2"/>
    <p:sldMasterId id="2147483743" r:id="rId3"/>
  </p:sldMasterIdLst>
  <p:notesMasterIdLst>
    <p:notesMasterId r:id="rId130"/>
  </p:notesMasterIdLst>
  <p:sldIdLst>
    <p:sldId id="311" r:id="rId4"/>
    <p:sldId id="422" r:id="rId5"/>
    <p:sldId id="683" r:id="rId6"/>
    <p:sldId id="580" r:id="rId7"/>
    <p:sldId id="583" r:id="rId8"/>
    <p:sldId id="584" r:id="rId9"/>
    <p:sldId id="582" r:id="rId10"/>
    <p:sldId id="647" r:id="rId11"/>
    <p:sldId id="585" r:id="rId12"/>
    <p:sldId id="662" r:id="rId13"/>
    <p:sldId id="648" r:id="rId14"/>
    <p:sldId id="586" r:id="rId15"/>
    <p:sldId id="425" r:id="rId16"/>
    <p:sldId id="443" r:id="rId17"/>
    <p:sldId id="552" r:id="rId18"/>
    <p:sldId id="581" r:id="rId19"/>
    <p:sldId id="554" r:id="rId20"/>
    <p:sldId id="449" r:id="rId21"/>
    <p:sldId id="650" r:id="rId22"/>
    <p:sldId id="651" r:id="rId23"/>
    <p:sldId id="652" r:id="rId24"/>
    <p:sldId id="653" r:id="rId25"/>
    <p:sldId id="587" r:id="rId26"/>
    <p:sldId id="654" r:id="rId27"/>
    <p:sldId id="655" r:id="rId28"/>
    <p:sldId id="555" r:id="rId29"/>
    <p:sldId id="557" r:id="rId30"/>
    <p:sldId id="451" r:id="rId31"/>
    <p:sldId id="613" r:id="rId32"/>
    <p:sldId id="560" r:id="rId33"/>
    <p:sldId id="556" r:id="rId34"/>
    <p:sldId id="589" r:id="rId35"/>
    <p:sldId id="618" r:id="rId36"/>
    <p:sldId id="561" r:id="rId37"/>
    <p:sldId id="445" r:id="rId38"/>
    <p:sldId id="549" r:id="rId39"/>
    <p:sldId id="619" r:id="rId40"/>
    <p:sldId id="446" r:id="rId41"/>
    <p:sldId id="595" r:id="rId42"/>
    <p:sldId id="633" r:id="rId43"/>
    <p:sldId id="426" r:id="rId44"/>
    <p:sldId id="579" r:id="rId45"/>
    <p:sldId id="430" r:id="rId46"/>
    <p:sldId id="450" r:id="rId47"/>
    <p:sldId id="536" r:id="rId48"/>
    <p:sldId id="512" r:id="rId49"/>
    <p:sldId id="518" r:id="rId50"/>
    <p:sldId id="621" r:id="rId51"/>
    <p:sldId id="539" r:id="rId52"/>
    <p:sldId id="597" r:id="rId53"/>
    <p:sldId id="538" r:id="rId54"/>
    <p:sldId id="566" r:id="rId55"/>
    <p:sldId id="548" r:id="rId56"/>
    <p:sldId id="620" r:id="rId57"/>
    <p:sldId id="540" r:id="rId58"/>
    <p:sldId id="656" r:id="rId59"/>
    <p:sldId id="657" r:id="rId60"/>
    <p:sldId id="514" r:id="rId61"/>
    <p:sldId id="519" r:id="rId62"/>
    <p:sldId id="513" r:id="rId63"/>
    <p:sldId id="599" r:id="rId64"/>
    <p:sldId id="524" r:id="rId65"/>
    <p:sldId id="622" r:id="rId66"/>
    <p:sldId id="541" r:id="rId67"/>
    <p:sldId id="598" r:id="rId68"/>
    <p:sldId id="659" r:id="rId69"/>
    <p:sldId id="660" r:id="rId70"/>
    <p:sldId id="542" r:id="rId71"/>
    <p:sldId id="534" r:id="rId72"/>
    <p:sldId id="658" r:id="rId73"/>
    <p:sldId id="624" r:id="rId74"/>
    <p:sldId id="625" r:id="rId75"/>
    <p:sldId id="617" r:id="rId76"/>
    <p:sldId id="544" r:id="rId77"/>
    <p:sldId id="627" r:id="rId78"/>
    <p:sldId id="626" r:id="rId79"/>
    <p:sldId id="629" r:id="rId80"/>
    <p:sldId id="631" r:id="rId81"/>
    <p:sldId id="632" r:id="rId82"/>
    <p:sldId id="668" r:id="rId83"/>
    <p:sldId id="593" r:id="rId84"/>
    <p:sldId id="528" r:id="rId85"/>
    <p:sldId id="490" r:id="rId86"/>
    <p:sldId id="600" r:id="rId87"/>
    <p:sldId id="499" r:id="rId88"/>
    <p:sldId id="545" r:id="rId89"/>
    <p:sldId id="661" r:id="rId90"/>
    <p:sldId id="494" r:id="rId91"/>
    <p:sldId id="517" r:id="rId92"/>
    <p:sldId id="530" r:id="rId93"/>
    <p:sldId id="572" r:id="rId94"/>
    <p:sldId id="634" r:id="rId95"/>
    <p:sldId id="547" r:id="rId96"/>
    <p:sldId id="637" r:id="rId97"/>
    <p:sldId id="635" r:id="rId98"/>
    <p:sldId id="638" r:id="rId99"/>
    <p:sldId id="641" r:id="rId100"/>
    <p:sldId id="601" r:id="rId101"/>
    <p:sldId id="684" r:id="rId102"/>
    <p:sldId id="646" r:id="rId103"/>
    <p:sldId id="527" r:id="rId104"/>
    <p:sldId id="642" r:id="rId105"/>
    <p:sldId id="609" r:id="rId106"/>
    <p:sldId id="603" r:id="rId107"/>
    <p:sldId id="606" r:id="rId108"/>
    <p:sldId id="616" r:id="rId109"/>
    <p:sldId id="643" r:id="rId110"/>
    <p:sldId id="644" r:id="rId111"/>
    <p:sldId id="645" r:id="rId112"/>
    <p:sldId id="256" r:id="rId113"/>
    <p:sldId id="669" r:id="rId114"/>
    <p:sldId id="670" r:id="rId115"/>
    <p:sldId id="671" r:id="rId116"/>
    <p:sldId id="672" r:id="rId117"/>
    <p:sldId id="673" r:id="rId118"/>
    <p:sldId id="674" r:id="rId119"/>
    <p:sldId id="675" r:id="rId120"/>
    <p:sldId id="676" r:id="rId121"/>
    <p:sldId id="265" r:id="rId122"/>
    <p:sldId id="677" r:id="rId123"/>
    <p:sldId id="678" r:id="rId124"/>
    <p:sldId id="679" r:id="rId125"/>
    <p:sldId id="680" r:id="rId126"/>
    <p:sldId id="681" r:id="rId127"/>
    <p:sldId id="270" r:id="rId128"/>
    <p:sldId id="685" r:id="rId1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80002"/>
    <a:srgbClr val="BCD9F8"/>
    <a:srgbClr val="000000"/>
    <a:srgbClr val="366EC7"/>
    <a:srgbClr val="A8FAA4"/>
    <a:srgbClr val="16C60C"/>
    <a:srgbClr val="454545"/>
    <a:srgbClr val="418BFF"/>
    <a:srgbClr val="27E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7" autoAdjust="0"/>
    <p:restoredTop sz="88639" autoAdjust="0"/>
  </p:normalViewPr>
  <p:slideViewPr>
    <p:cSldViewPr snapToGrid="0" snapToObjects="1">
      <p:cViewPr varScale="1">
        <p:scale>
          <a:sx n="137" d="100"/>
          <a:sy n="137" d="100"/>
        </p:scale>
        <p:origin x="200" y="400"/>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0</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a:t>If I share my code, people might find mistakes</a:t>
            </a:r>
          </a:p>
          <a:p>
            <a:pPr marL="171450" indent="-171450">
              <a:buFontTx/>
              <a:buChar char="-"/>
            </a:pPr>
            <a:r>
              <a:rPr lang="en-US" altLang="zh-CN" dirty="0"/>
              <a:t>Takes time!!</a:t>
            </a:r>
          </a:p>
          <a:p>
            <a:pPr marL="171450" indent="-171450">
              <a:buFontTx/>
              <a:buChar char="-"/>
            </a:pPr>
            <a:r>
              <a:rPr lang="en-US" altLang="zh-CN" dirty="0"/>
              <a:t>I don’t know how</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a:t>
            </a:fld>
            <a:endParaRPr lang="zh-CN" altLang="en-US"/>
          </a:p>
        </p:txBody>
      </p:sp>
    </p:spTree>
    <p:extLst>
      <p:ext uri="{BB962C8B-B14F-4D97-AF65-F5344CB8AC3E}">
        <p14:creationId xmlns:p14="http://schemas.microsoft.com/office/powerpoint/2010/main" val="41067718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105</a:t>
            </a:fld>
            <a:endParaRPr lang="zh-CN" altLang="en-US"/>
          </a:p>
        </p:txBody>
      </p:sp>
    </p:spTree>
    <p:extLst>
      <p:ext uri="{BB962C8B-B14F-4D97-AF65-F5344CB8AC3E}">
        <p14:creationId xmlns:p14="http://schemas.microsoft.com/office/powerpoint/2010/main" val="743291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106</a:t>
            </a:fld>
            <a:endParaRPr lang="zh-CN" altLang="en-US"/>
          </a:p>
        </p:txBody>
      </p:sp>
    </p:spTree>
    <p:extLst>
      <p:ext uri="{BB962C8B-B14F-4D97-AF65-F5344CB8AC3E}">
        <p14:creationId xmlns:p14="http://schemas.microsoft.com/office/powerpoint/2010/main" val="1066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107</a:t>
            </a:fld>
            <a:endParaRPr lang="zh-CN" altLang="en-US"/>
          </a:p>
        </p:txBody>
      </p:sp>
    </p:spTree>
    <p:extLst>
      <p:ext uri="{BB962C8B-B14F-4D97-AF65-F5344CB8AC3E}">
        <p14:creationId xmlns:p14="http://schemas.microsoft.com/office/powerpoint/2010/main" val="2341152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108</a:t>
            </a:fld>
            <a:endParaRPr lang="zh-CN" altLang="en-US"/>
          </a:p>
        </p:txBody>
      </p:sp>
    </p:spTree>
    <p:extLst>
      <p:ext uri="{BB962C8B-B14F-4D97-AF65-F5344CB8AC3E}">
        <p14:creationId xmlns:p14="http://schemas.microsoft.com/office/powerpoint/2010/main" val="660854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848-8959-55C8-D480-47E9CA6B3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4E83B1-EF4B-BD75-9A9B-53E8B9898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1ACF1-E2B8-5C49-F020-76371BF4AB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8C8A2A-45EA-E457-802E-51A52234AF0E}"/>
              </a:ext>
            </a:extLst>
          </p:cNvPr>
          <p:cNvSpPr>
            <a:spLocks noGrp="1"/>
          </p:cNvSpPr>
          <p:nvPr>
            <p:ph type="sldNum" sz="quarter" idx="10"/>
          </p:nvPr>
        </p:nvSpPr>
        <p:spPr/>
        <p:txBody>
          <a:bodyPr/>
          <a:lstStyle/>
          <a:p>
            <a:fld id="{CE92DF39-431D-4994-B3BB-94012333A889}" type="slidenum">
              <a:rPr lang="zh-CN" altLang="en-US" smtClean="0"/>
              <a:t>110</a:t>
            </a:fld>
            <a:endParaRPr lang="zh-CN" altLang="en-US"/>
          </a:p>
        </p:txBody>
      </p:sp>
    </p:spTree>
    <p:extLst>
      <p:ext uri="{BB962C8B-B14F-4D97-AF65-F5344CB8AC3E}">
        <p14:creationId xmlns:p14="http://schemas.microsoft.com/office/powerpoint/2010/main" val="2568173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4624-6459-C42F-9790-FB1E56403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E62EEC-EF7A-C92C-B8B1-FE0A260FE3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9B1AA-A56B-7399-2752-4263DAA6BE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BD6DDC-D40A-5EE9-D6BC-CBA08D2DD444}"/>
              </a:ext>
            </a:extLst>
          </p:cNvPr>
          <p:cNvSpPr>
            <a:spLocks noGrp="1"/>
          </p:cNvSpPr>
          <p:nvPr>
            <p:ph type="sldNum" sz="quarter" idx="10"/>
          </p:nvPr>
        </p:nvSpPr>
        <p:spPr/>
        <p:txBody>
          <a:bodyPr/>
          <a:lstStyle/>
          <a:p>
            <a:fld id="{CE92DF39-431D-4994-B3BB-94012333A889}" type="slidenum">
              <a:rPr lang="zh-CN" altLang="en-US" smtClean="0"/>
              <a:t>111</a:t>
            </a:fld>
            <a:endParaRPr lang="zh-CN" altLang="en-US"/>
          </a:p>
        </p:txBody>
      </p:sp>
    </p:spTree>
    <p:extLst>
      <p:ext uri="{BB962C8B-B14F-4D97-AF65-F5344CB8AC3E}">
        <p14:creationId xmlns:p14="http://schemas.microsoft.com/office/powerpoint/2010/main" val="385011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8BBF-DCCE-72BB-F29B-2FE0760C9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01DD9-3117-D29F-00D1-7E9460835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C52F8-702E-F4D2-2E80-4AD11DE0A1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D7B223-43E7-B9B2-2A8B-BC7133F83DB9}"/>
              </a:ext>
            </a:extLst>
          </p:cNvPr>
          <p:cNvSpPr>
            <a:spLocks noGrp="1"/>
          </p:cNvSpPr>
          <p:nvPr>
            <p:ph type="sldNum" sz="quarter" idx="10"/>
          </p:nvPr>
        </p:nvSpPr>
        <p:spPr/>
        <p:txBody>
          <a:bodyPr/>
          <a:lstStyle/>
          <a:p>
            <a:fld id="{CE92DF39-431D-4994-B3BB-94012333A889}" type="slidenum">
              <a:rPr lang="zh-CN" altLang="en-US" smtClean="0"/>
              <a:t>112</a:t>
            </a:fld>
            <a:endParaRPr lang="zh-CN" altLang="en-US"/>
          </a:p>
        </p:txBody>
      </p:sp>
    </p:spTree>
    <p:extLst>
      <p:ext uri="{BB962C8B-B14F-4D97-AF65-F5344CB8AC3E}">
        <p14:creationId xmlns:p14="http://schemas.microsoft.com/office/powerpoint/2010/main" val="351054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0CA-B55D-A1D4-5C32-E596A1787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3EB02-DDD6-8DBB-86EB-19F653F56F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2AEB6A-1257-C7A9-641B-E29F658ED5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1D4C82-BA79-773E-C65F-18DA8E396C9F}"/>
              </a:ext>
            </a:extLst>
          </p:cNvPr>
          <p:cNvSpPr>
            <a:spLocks noGrp="1"/>
          </p:cNvSpPr>
          <p:nvPr>
            <p:ph type="sldNum" sz="quarter" idx="10"/>
          </p:nvPr>
        </p:nvSpPr>
        <p:spPr/>
        <p:txBody>
          <a:bodyPr/>
          <a:lstStyle/>
          <a:p>
            <a:fld id="{CE92DF39-431D-4994-B3BB-94012333A889}" type="slidenum">
              <a:rPr lang="zh-CN" altLang="en-US" smtClean="0"/>
              <a:t>113</a:t>
            </a:fld>
            <a:endParaRPr lang="zh-CN" altLang="en-US"/>
          </a:p>
        </p:txBody>
      </p:sp>
    </p:spTree>
    <p:extLst>
      <p:ext uri="{BB962C8B-B14F-4D97-AF65-F5344CB8AC3E}">
        <p14:creationId xmlns:p14="http://schemas.microsoft.com/office/powerpoint/2010/main" val="2860199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FB60-6390-3EFC-4B4C-F7CBACDD1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5C352-1BBB-4F9F-02C1-D9BF4C529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98EE5-C540-9087-ACC8-286C5DF483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FD065E-D6D2-D1D5-CDB4-6F4A8A9EA593}"/>
              </a:ext>
            </a:extLst>
          </p:cNvPr>
          <p:cNvSpPr>
            <a:spLocks noGrp="1"/>
          </p:cNvSpPr>
          <p:nvPr>
            <p:ph type="sldNum" sz="quarter" idx="10"/>
          </p:nvPr>
        </p:nvSpPr>
        <p:spPr/>
        <p:txBody>
          <a:bodyPr/>
          <a:lstStyle/>
          <a:p>
            <a:fld id="{CE92DF39-431D-4994-B3BB-94012333A889}" type="slidenum">
              <a:rPr lang="zh-CN" altLang="en-US" smtClean="0"/>
              <a:t>114</a:t>
            </a:fld>
            <a:endParaRPr lang="zh-CN" altLang="en-US"/>
          </a:p>
        </p:txBody>
      </p:sp>
    </p:spTree>
    <p:extLst>
      <p:ext uri="{BB962C8B-B14F-4D97-AF65-F5344CB8AC3E}">
        <p14:creationId xmlns:p14="http://schemas.microsoft.com/office/powerpoint/2010/main" val="1415605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428E-B1C4-A0F8-835F-AE17B805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F3796-2FF4-8406-2C7F-189F54EDB1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65985-8C25-65B5-1813-9B5F59EEDD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D28008-7D6C-7D9F-9275-389B42A32B30}"/>
              </a:ext>
            </a:extLst>
          </p:cNvPr>
          <p:cNvSpPr>
            <a:spLocks noGrp="1"/>
          </p:cNvSpPr>
          <p:nvPr>
            <p:ph type="sldNum" sz="quarter" idx="10"/>
          </p:nvPr>
        </p:nvSpPr>
        <p:spPr/>
        <p:txBody>
          <a:bodyPr/>
          <a:lstStyle/>
          <a:p>
            <a:fld id="{CE92DF39-431D-4994-B3BB-94012333A889}" type="slidenum">
              <a:rPr lang="zh-CN" altLang="en-US" smtClean="0"/>
              <a:t>115</a:t>
            </a:fld>
            <a:endParaRPr lang="zh-CN" altLang="en-US"/>
          </a:p>
        </p:txBody>
      </p:sp>
    </p:spTree>
    <p:extLst>
      <p:ext uri="{BB962C8B-B14F-4D97-AF65-F5344CB8AC3E}">
        <p14:creationId xmlns:p14="http://schemas.microsoft.com/office/powerpoint/2010/main" val="34718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11</a:t>
            </a:fld>
            <a:endParaRPr lang="zh-CN" altLang="en-US"/>
          </a:p>
        </p:txBody>
      </p:sp>
    </p:spTree>
    <p:extLst>
      <p:ext uri="{BB962C8B-B14F-4D97-AF65-F5344CB8AC3E}">
        <p14:creationId xmlns:p14="http://schemas.microsoft.com/office/powerpoint/2010/main" val="19342055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2AE5-AA3D-0969-8C9D-980E8D06A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CC1F1-447B-16CC-6877-76A4AAB69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ACAFD-4F7D-6018-EDB4-B86FC898B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C03247-8423-8C0C-E92D-E8012C265442}"/>
              </a:ext>
            </a:extLst>
          </p:cNvPr>
          <p:cNvSpPr>
            <a:spLocks noGrp="1"/>
          </p:cNvSpPr>
          <p:nvPr>
            <p:ph type="sldNum" sz="quarter" idx="10"/>
          </p:nvPr>
        </p:nvSpPr>
        <p:spPr/>
        <p:txBody>
          <a:bodyPr/>
          <a:lstStyle/>
          <a:p>
            <a:fld id="{CE92DF39-431D-4994-B3BB-94012333A889}" type="slidenum">
              <a:rPr lang="zh-CN" altLang="en-US" smtClean="0"/>
              <a:t>116</a:t>
            </a:fld>
            <a:endParaRPr lang="zh-CN" altLang="en-US"/>
          </a:p>
        </p:txBody>
      </p:sp>
    </p:spTree>
    <p:extLst>
      <p:ext uri="{BB962C8B-B14F-4D97-AF65-F5344CB8AC3E}">
        <p14:creationId xmlns:p14="http://schemas.microsoft.com/office/powerpoint/2010/main" val="2944302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8380-1137-96E4-691F-BF226C7C4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EC31C-144D-D804-1A52-64F9964CD2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F2309D-D442-AB04-3DC3-DDB1106D48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458EB2-2F92-4E7C-A536-CFD32822DC7C}"/>
              </a:ext>
            </a:extLst>
          </p:cNvPr>
          <p:cNvSpPr>
            <a:spLocks noGrp="1"/>
          </p:cNvSpPr>
          <p:nvPr>
            <p:ph type="sldNum" sz="quarter" idx="10"/>
          </p:nvPr>
        </p:nvSpPr>
        <p:spPr/>
        <p:txBody>
          <a:bodyPr/>
          <a:lstStyle/>
          <a:p>
            <a:fld id="{CE92DF39-431D-4994-B3BB-94012333A889}" type="slidenum">
              <a:rPr lang="zh-CN" altLang="en-US" smtClean="0"/>
              <a:t>117</a:t>
            </a:fld>
            <a:endParaRPr lang="zh-CN" altLang="en-US"/>
          </a:p>
        </p:txBody>
      </p:sp>
    </p:spTree>
    <p:extLst>
      <p:ext uri="{BB962C8B-B14F-4D97-AF65-F5344CB8AC3E}">
        <p14:creationId xmlns:p14="http://schemas.microsoft.com/office/powerpoint/2010/main" val="31222443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DAB2-3922-AB4B-27C7-347D979C66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E06901-072D-6739-BBA9-5C5E14FF1E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28D89-F3A0-C503-CEC1-1EEA60B938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D30C4D-6546-826A-BC04-7DEE8896EF1E}"/>
              </a:ext>
            </a:extLst>
          </p:cNvPr>
          <p:cNvSpPr>
            <a:spLocks noGrp="1"/>
          </p:cNvSpPr>
          <p:nvPr>
            <p:ph type="sldNum" sz="quarter" idx="10"/>
          </p:nvPr>
        </p:nvSpPr>
        <p:spPr/>
        <p:txBody>
          <a:bodyPr/>
          <a:lstStyle/>
          <a:p>
            <a:fld id="{CE92DF39-431D-4994-B3BB-94012333A889}" type="slidenum">
              <a:rPr lang="zh-CN" altLang="en-US" smtClean="0"/>
              <a:t>119</a:t>
            </a:fld>
            <a:endParaRPr lang="zh-CN" altLang="en-US"/>
          </a:p>
        </p:txBody>
      </p:sp>
    </p:spTree>
    <p:extLst>
      <p:ext uri="{BB962C8B-B14F-4D97-AF65-F5344CB8AC3E}">
        <p14:creationId xmlns:p14="http://schemas.microsoft.com/office/powerpoint/2010/main" val="1518881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BA45E-0F2A-CEA3-99A9-766D4C27B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2F74F-CDBE-7CBC-15E5-9DCC097CEE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69BB18-5886-4003-EC8A-30EEDB932A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BDD699-16E8-4264-40F0-3910F1AED8D1}"/>
              </a:ext>
            </a:extLst>
          </p:cNvPr>
          <p:cNvSpPr>
            <a:spLocks noGrp="1"/>
          </p:cNvSpPr>
          <p:nvPr>
            <p:ph type="sldNum" sz="quarter" idx="10"/>
          </p:nvPr>
        </p:nvSpPr>
        <p:spPr/>
        <p:txBody>
          <a:bodyPr/>
          <a:lstStyle/>
          <a:p>
            <a:fld id="{CE92DF39-431D-4994-B3BB-94012333A889}" type="slidenum">
              <a:rPr lang="zh-CN" altLang="en-US" smtClean="0"/>
              <a:t>120</a:t>
            </a:fld>
            <a:endParaRPr lang="zh-CN" altLang="en-US"/>
          </a:p>
        </p:txBody>
      </p:sp>
    </p:spTree>
    <p:extLst>
      <p:ext uri="{BB962C8B-B14F-4D97-AF65-F5344CB8AC3E}">
        <p14:creationId xmlns:p14="http://schemas.microsoft.com/office/powerpoint/2010/main" val="35164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sz="1200" dirty="0">
                <a:solidFill>
                  <a:srgbClr val="1B202F"/>
                </a:solidFill>
              </a:rPr>
              <a:t>Another way to interact with a computer besides graphical user interface + mouse. Terminal s</a:t>
            </a:r>
            <a:r>
              <a:rPr lang="en-US" sz="1200" dirty="0">
                <a:solidFill>
                  <a:srgbClr val="1B202F"/>
                </a:solidFill>
                <a:sym typeface="Wingdings" panose="05000000000000000000" pitchFamily="2" charset="2"/>
              </a:rPr>
              <a:t>cales much better to certain tasks where lots of repetitive clicking would be necessary.</a:t>
            </a:r>
            <a:endParaRPr lang="en-US" sz="1200" dirty="0">
              <a:solidFill>
                <a:srgbClr val="1B202F"/>
              </a:solidFill>
            </a:endParaRPr>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13</a:t>
            </a:fld>
            <a:endParaRPr lang="zh-CN" altLang="en-US"/>
          </a:p>
        </p:txBody>
      </p:sp>
    </p:spTree>
    <p:extLst>
      <p:ext uri="{BB962C8B-B14F-4D97-AF65-F5344CB8AC3E}">
        <p14:creationId xmlns:p14="http://schemas.microsoft.com/office/powerpoint/2010/main" val="239636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14</a:t>
            </a:fld>
            <a:endParaRPr lang="zh-CN" altLang="en-US"/>
          </a:p>
        </p:txBody>
      </p:sp>
    </p:spTree>
    <p:extLst>
      <p:ext uri="{BB962C8B-B14F-4D97-AF65-F5344CB8AC3E}">
        <p14:creationId xmlns:p14="http://schemas.microsoft.com/office/powerpoint/2010/main" val="417797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15</a:t>
            </a:fld>
            <a:endParaRPr lang="zh-CN" altLang="en-US"/>
          </a:p>
        </p:txBody>
      </p:sp>
    </p:spTree>
    <p:extLst>
      <p:ext uri="{BB962C8B-B14F-4D97-AF65-F5344CB8AC3E}">
        <p14:creationId xmlns:p14="http://schemas.microsoft.com/office/powerpoint/2010/main" val="325498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16</a:t>
            </a:fld>
            <a:endParaRPr lang="zh-CN" altLang="en-US"/>
          </a:p>
        </p:txBody>
      </p:sp>
    </p:spTree>
    <p:extLst>
      <p:ext uri="{BB962C8B-B14F-4D97-AF65-F5344CB8AC3E}">
        <p14:creationId xmlns:p14="http://schemas.microsoft.com/office/powerpoint/2010/main" val="13918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17</a:t>
            </a:fld>
            <a:endParaRPr lang="zh-CN" altLang="en-US"/>
          </a:p>
        </p:txBody>
      </p:sp>
    </p:spTree>
    <p:extLst>
      <p:ext uri="{BB962C8B-B14F-4D97-AF65-F5344CB8AC3E}">
        <p14:creationId xmlns:p14="http://schemas.microsoft.com/office/powerpoint/2010/main" val="4132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18</a:t>
            </a:fld>
            <a:endParaRPr lang="zh-CN" altLang="en-US"/>
          </a:p>
        </p:txBody>
      </p:sp>
    </p:spTree>
    <p:extLst>
      <p:ext uri="{BB962C8B-B14F-4D97-AF65-F5344CB8AC3E}">
        <p14:creationId xmlns:p14="http://schemas.microsoft.com/office/powerpoint/2010/main" val="21961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19</a:t>
            </a:fld>
            <a:endParaRPr lang="zh-CN" altLang="en-US"/>
          </a:p>
        </p:txBody>
      </p:sp>
    </p:spTree>
    <p:extLst>
      <p:ext uri="{BB962C8B-B14F-4D97-AF65-F5344CB8AC3E}">
        <p14:creationId xmlns:p14="http://schemas.microsoft.com/office/powerpoint/2010/main" val="14242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20</a:t>
            </a:fld>
            <a:endParaRPr lang="zh-CN" altLang="en-US"/>
          </a:p>
        </p:txBody>
      </p:sp>
    </p:spTree>
    <p:extLst>
      <p:ext uri="{BB962C8B-B14F-4D97-AF65-F5344CB8AC3E}">
        <p14:creationId xmlns:p14="http://schemas.microsoft.com/office/powerpoint/2010/main" val="197533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1295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21</a:t>
            </a:fld>
            <a:endParaRPr lang="zh-CN" altLang="en-US"/>
          </a:p>
        </p:txBody>
      </p:sp>
    </p:spTree>
    <p:extLst>
      <p:ext uri="{BB962C8B-B14F-4D97-AF65-F5344CB8AC3E}">
        <p14:creationId xmlns:p14="http://schemas.microsoft.com/office/powerpoint/2010/main" val="19415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22</a:t>
            </a:fld>
            <a:endParaRPr lang="zh-CN" altLang="en-US"/>
          </a:p>
        </p:txBody>
      </p:sp>
    </p:spTree>
    <p:extLst>
      <p:ext uri="{BB962C8B-B14F-4D97-AF65-F5344CB8AC3E}">
        <p14:creationId xmlns:p14="http://schemas.microsoft.com/office/powerpoint/2010/main" val="290002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23</a:t>
            </a:fld>
            <a:endParaRPr lang="zh-CN" altLang="en-US"/>
          </a:p>
        </p:txBody>
      </p:sp>
    </p:spTree>
    <p:extLst>
      <p:ext uri="{BB962C8B-B14F-4D97-AF65-F5344CB8AC3E}">
        <p14:creationId xmlns:p14="http://schemas.microsoft.com/office/powerpoint/2010/main" val="413781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24</a:t>
            </a:fld>
            <a:endParaRPr lang="zh-CN" altLang="en-US"/>
          </a:p>
        </p:txBody>
      </p:sp>
    </p:spTree>
    <p:extLst>
      <p:ext uri="{BB962C8B-B14F-4D97-AF65-F5344CB8AC3E}">
        <p14:creationId xmlns:p14="http://schemas.microsoft.com/office/powerpoint/2010/main" val="85594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25</a:t>
            </a:fld>
            <a:endParaRPr lang="zh-CN" altLang="en-US"/>
          </a:p>
        </p:txBody>
      </p:sp>
    </p:spTree>
    <p:extLst>
      <p:ext uri="{BB962C8B-B14F-4D97-AF65-F5344CB8AC3E}">
        <p14:creationId xmlns:p14="http://schemas.microsoft.com/office/powerpoint/2010/main" val="12679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26</a:t>
            </a:fld>
            <a:endParaRPr lang="zh-CN" altLang="en-US"/>
          </a:p>
        </p:txBody>
      </p:sp>
    </p:spTree>
    <p:extLst>
      <p:ext uri="{BB962C8B-B14F-4D97-AF65-F5344CB8AC3E}">
        <p14:creationId xmlns:p14="http://schemas.microsoft.com/office/powerpoint/2010/main" val="196755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27</a:t>
            </a:fld>
            <a:endParaRPr lang="zh-CN" altLang="en-US"/>
          </a:p>
        </p:txBody>
      </p:sp>
    </p:spTree>
    <p:extLst>
      <p:ext uri="{BB962C8B-B14F-4D97-AF65-F5344CB8AC3E}">
        <p14:creationId xmlns:p14="http://schemas.microsoft.com/office/powerpoint/2010/main" val="1384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28</a:t>
            </a:fld>
            <a:endParaRPr lang="zh-CN" altLang="en-US"/>
          </a:p>
        </p:txBody>
      </p:sp>
    </p:spTree>
    <p:extLst>
      <p:ext uri="{BB962C8B-B14F-4D97-AF65-F5344CB8AC3E}">
        <p14:creationId xmlns:p14="http://schemas.microsoft.com/office/powerpoint/2010/main" val="378485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Notepad or </a:t>
            </a:r>
            <a:r>
              <a:rPr lang="en-US" altLang="zh-CN" dirty="0" err="1"/>
              <a:t>textedit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29</a:t>
            </a:fld>
            <a:endParaRPr lang="zh-CN" altLang="en-US"/>
          </a:p>
        </p:txBody>
      </p:sp>
    </p:spTree>
    <p:extLst>
      <p:ext uri="{BB962C8B-B14F-4D97-AF65-F5344CB8AC3E}">
        <p14:creationId xmlns:p14="http://schemas.microsoft.com/office/powerpoint/2010/main" val="359852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30</a:t>
            </a:fld>
            <a:endParaRPr lang="zh-CN" altLang="en-US"/>
          </a:p>
        </p:txBody>
      </p:sp>
    </p:spTree>
    <p:extLst>
      <p:ext uri="{BB962C8B-B14F-4D97-AF65-F5344CB8AC3E}">
        <p14:creationId xmlns:p14="http://schemas.microsoft.com/office/powerpoint/2010/main" val="9571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2</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31</a:t>
            </a:fld>
            <a:endParaRPr lang="zh-CN" altLang="en-US"/>
          </a:p>
        </p:txBody>
      </p:sp>
    </p:spTree>
    <p:extLst>
      <p:ext uri="{BB962C8B-B14F-4D97-AF65-F5344CB8AC3E}">
        <p14:creationId xmlns:p14="http://schemas.microsoft.com/office/powerpoint/2010/main" val="1488128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32</a:t>
            </a:fld>
            <a:endParaRPr lang="zh-CN" altLang="en-US"/>
          </a:p>
        </p:txBody>
      </p:sp>
    </p:spTree>
    <p:extLst>
      <p:ext uri="{BB962C8B-B14F-4D97-AF65-F5344CB8AC3E}">
        <p14:creationId xmlns:p14="http://schemas.microsoft.com/office/powerpoint/2010/main" val="293860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33</a:t>
            </a:fld>
            <a:endParaRPr lang="zh-CN" altLang="en-US"/>
          </a:p>
        </p:txBody>
      </p:sp>
    </p:spTree>
    <p:extLst>
      <p:ext uri="{BB962C8B-B14F-4D97-AF65-F5344CB8AC3E}">
        <p14:creationId xmlns:p14="http://schemas.microsoft.com/office/powerpoint/2010/main" val="328842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34</a:t>
            </a:fld>
            <a:endParaRPr lang="zh-CN" altLang="en-US"/>
          </a:p>
        </p:txBody>
      </p:sp>
    </p:spTree>
    <p:extLst>
      <p:ext uri="{BB962C8B-B14F-4D97-AF65-F5344CB8AC3E}">
        <p14:creationId xmlns:p14="http://schemas.microsoft.com/office/powerpoint/2010/main" val="2723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35</a:t>
            </a:fld>
            <a:endParaRPr lang="zh-CN" altLang="en-US"/>
          </a:p>
        </p:txBody>
      </p:sp>
    </p:spTree>
    <p:extLst>
      <p:ext uri="{BB962C8B-B14F-4D97-AF65-F5344CB8AC3E}">
        <p14:creationId xmlns:p14="http://schemas.microsoft.com/office/powerpoint/2010/main" val="319541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36</a:t>
            </a:fld>
            <a:endParaRPr lang="zh-CN" altLang="en-US"/>
          </a:p>
        </p:txBody>
      </p:sp>
    </p:spTree>
    <p:extLst>
      <p:ext uri="{BB962C8B-B14F-4D97-AF65-F5344CB8AC3E}">
        <p14:creationId xmlns:p14="http://schemas.microsoft.com/office/powerpoint/2010/main" val="2580102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37</a:t>
            </a:fld>
            <a:endParaRPr lang="zh-CN" altLang="en-US"/>
          </a:p>
        </p:txBody>
      </p:sp>
    </p:spTree>
    <p:extLst>
      <p:ext uri="{BB962C8B-B14F-4D97-AF65-F5344CB8AC3E}">
        <p14:creationId xmlns:p14="http://schemas.microsoft.com/office/powerpoint/2010/main" val="206390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38</a:t>
            </a:fld>
            <a:endParaRPr lang="zh-CN" altLang="en-US"/>
          </a:p>
        </p:txBody>
      </p:sp>
    </p:spTree>
    <p:extLst>
      <p:ext uri="{BB962C8B-B14F-4D97-AF65-F5344CB8AC3E}">
        <p14:creationId xmlns:p14="http://schemas.microsoft.com/office/powerpoint/2010/main" val="141777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41</a:t>
            </a:fld>
            <a:endParaRPr lang="zh-CN" altLang="en-US"/>
          </a:p>
        </p:txBody>
      </p:sp>
    </p:spTree>
    <p:extLst>
      <p:ext uri="{BB962C8B-B14F-4D97-AF65-F5344CB8AC3E}">
        <p14:creationId xmlns:p14="http://schemas.microsoft.com/office/powerpoint/2010/main" val="7138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tool is of particular importance if you’re working on computational research or any project with shared code.</a:t>
            </a:r>
          </a:p>
          <a:p>
            <a:endParaRPr lang="en-US" altLang="zh-CN" dirty="0"/>
          </a:p>
          <a:p>
            <a:r>
              <a:rPr lang="en-US" altLang="zh-CN" dirty="0" err="1"/>
              <a:t>Github</a:t>
            </a:r>
            <a:r>
              <a:rPr lang="en-US" altLang="zh-CN" dirty="0"/>
              <a:t> is a hosting platform for version control and collaboration. It’s helpful when many people are developing code for a shared project and they want to maintain a version history, discuss changes before they are made, and to keep a “production” version of code running while new features are being developed. </a:t>
            </a:r>
          </a:p>
          <a:p>
            <a:endParaRPr lang="en-US" altLang="zh-CN" dirty="0"/>
          </a:p>
          <a:p>
            <a:r>
              <a:rPr lang="en-US" altLang="zh-CN" dirty="0"/>
              <a:t>Many people use it to make new algorithms and methods widely available by posting code and data publicly. It can also be used to make your code open source, allowing people from all over the world to view your code and suggest changes and additions, which you can then review and accept.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Git is the distributed version control system itself, and </a:t>
            </a:r>
            <a:r>
              <a:rPr lang="en-US" altLang="zh-CN" dirty="0" err="1"/>
              <a:t>Github</a:t>
            </a:r>
            <a:r>
              <a:rPr lang="en-US" altLang="zh-CN" dirty="0"/>
              <a:t> is the hosting service designed to help you manage your repositories.</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42</a:t>
            </a:fld>
            <a:endParaRPr lang="zh-CN" altLang="en-US"/>
          </a:p>
        </p:txBody>
      </p:sp>
    </p:spTree>
    <p:extLst>
      <p:ext uri="{BB962C8B-B14F-4D97-AF65-F5344CB8AC3E}">
        <p14:creationId xmlns:p14="http://schemas.microsoft.com/office/powerpoint/2010/main" val="36440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a:t>
            </a:fld>
            <a:endParaRPr lang="zh-CN" altLang="en-US"/>
          </a:p>
        </p:txBody>
      </p:sp>
    </p:spTree>
    <p:extLst>
      <p:ext uri="{BB962C8B-B14F-4D97-AF65-F5344CB8AC3E}">
        <p14:creationId xmlns:p14="http://schemas.microsoft.com/office/powerpoint/2010/main" val="177357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43</a:t>
            </a:fld>
            <a:endParaRPr lang="zh-CN" altLang="en-US"/>
          </a:p>
        </p:txBody>
      </p:sp>
    </p:spTree>
    <p:extLst>
      <p:ext uri="{BB962C8B-B14F-4D97-AF65-F5344CB8AC3E}">
        <p14:creationId xmlns:p14="http://schemas.microsoft.com/office/powerpoint/2010/main" val="5378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44</a:t>
            </a:fld>
            <a:endParaRPr lang="zh-CN" altLang="en-US"/>
          </a:p>
        </p:txBody>
      </p:sp>
    </p:spTree>
    <p:extLst>
      <p:ext uri="{BB962C8B-B14F-4D97-AF65-F5344CB8AC3E}">
        <p14:creationId xmlns:p14="http://schemas.microsoft.com/office/powerpoint/2010/main" val="275664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45</a:t>
            </a:fld>
            <a:endParaRPr lang="zh-CN" altLang="en-US"/>
          </a:p>
        </p:txBody>
      </p:sp>
    </p:spTree>
    <p:extLst>
      <p:ext uri="{BB962C8B-B14F-4D97-AF65-F5344CB8AC3E}">
        <p14:creationId xmlns:p14="http://schemas.microsoft.com/office/powerpoint/2010/main" val="3566566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200" dirty="0">
                <a:solidFill>
                  <a:prstClr val="black"/>
                </a:solidFill>
                <a:latin typeface="Lucida Console" panose="020B0609040504020204" pitchFamily="49" charset="0"/>
              </a:rPr>
              <a:t> git config </a:t>
            </a:r>
            <a:r>
              <a:rPr lang="fr-FR" sz="1200" dirty="0" err="1">
                <a:solidFill>
                  <a:prstClr val="black"/>
                </a:solidFill>
                <a:latin typeface="Lucida Console" panose="020B0609040504020204" pitchFamily="49" charset="0"/>
              </a:rPr>
              <a:t>user.email</a:t>
            </a:r>
            <a:r>
              <a:rPr lang="fr-FR" sz="1200" dirty="0">
                <a:solidFill>
                  <a:prstClr val="black"/>
                </a:solidFill>
                <a:latin typeface="Lucida Console" panose="020B0609040504020204" pitchFamily="49" charset="0"/>
              </a:rPr>
              <a:t> "alexandriaschmid3@gmail.com« </a:t>
            </a:r>
          </a:p>
          <a:p>
            <a:r>
              <a:rPr lang="fr-FR" sz="1200" dirty="0">
                <a:solidFill>
                  <a:prstClr val="black"/>
                </a:solidFill>
                <a:latin typeface="Lucida Console" panose="020B0609040504020204" pitchFamily="49" charset="0"/>
              </a:rPr>
              <a:t> git config user.name Alex Schmid"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46</a:t>
            </a:fld>
            <a:endParaRPr lang="zh-CN" altLang="en-US"/>
          </a:p>
        </p:txBody>
      </p:sp>
    </p:spTree>
    <p:extLst>
      <p:ext uri="{BB962C8B-B14F-4D97-AF65-F5344CB8AC3E}">
        <p14:creationId xmlns:p14="http://schemas.microsoft.com/office/powerpoint/2010/main" val="249072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47</a:t>
            </a:fld>
            <a:endParaRPr lang="zh-CN" altLang="en-US"/>
          </a:p>
        </p:txBody>
      </p:sp>
    </p:spTree>
    <p:extLst>
      <p:ext uri="{BB962C8B-B14F-4D97-AF65-F5344CB8AC3E}">
        <p14:creationId xmlns:p14="http://schemas.microsoft.com/office/powerpoint/2010/main" val="176490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48</a:t>
            </a:fld>
            <a:endParaRPr lang="zh-CN" altLang="en-US"/>
          </a:p>
        </p:txBody>
      </p:sp>
    </p:spTree>
    <p:extLst>
      <p:ext uri="{BB962C8B-B14F-4D97-AF65-F5344CB8AC3E}">
        <p14:creationId xmlns:p14="http://schemas.microsoft.com/office/powerpoint/2010/main" val="1632245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49</a:t>
            </a:fld>
            <a:endParaRPr lang="zh-CN" altLang="en-US"/>
          </a:p>
        </p:txBody>
      </p:sp>
    </p:spTree>
    <p:extLst>
      <p:ext uri="{BB962C8B-B14F-4D97-AF65-F5344CB8AC3E}">
        <p14:creationId xmlns:p14="http://schemas.microsoft.com/office/powerpoint/2010/main" val="16831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50</a:t>
            </a:fld>
            <a:endParaRPr lang="zh-CN" altLang="en-US"/>
          </a:p>
        </p:txBody>
      </p:sp>
    </p:spTree>
    <p:extLst>
      <p:ext uri="{BB962C8B-B14F-4D97-AF65-F5344CB8AC3E}">
        <p14:creationId xmlns:p14="http://schemas.microsoft.com/office/powerpoint/2010/main" val="57414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51</a:t>
            </a:fld>
            <a:endParaRPr lang="zh-CN" altLang="en-US"/>
          </a:p>
        </p:txBody>
      </p:sp>
    </p:spTree>
    <p:extLst>
      <p:ext uri="{BB962C8B-B14F-4D97-AF65-F5344CB8AC3E}">
        <p14:creationId xmlns:p14="http://schemas.microsoft.com/office/powerpoint/2010/main" val="404133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52</a:t>
            </a:fld>
            <a:endParaRPr lang="zh-CN" altLang="en-US"/>
          </a:p>
        </p:txBody>
      </p:sp>
    </p:spTree>
    <p:extLst>
      <p:ext uri="{BB962C8B-B14F-4D97-AF65-F5344CB8AC3E}">
        <p14:creationId xmlns:p14="http://schemas.microsoft.com/office/powerpoint/2010/main" val="352583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a:t>
            </a:fld>
            <a:endParaRPr lang="zh-CN" altLang="en-US"/>
          </a:p>
        </p:txBody>
      </p:sp>
    </p:spTree>
    <p:extLst>
      <p:ext uri="{BB962C8B-B14F-4D97-AF65-F5344CB8AC3E}">
        <p14:creationId xmlns:p14="http://schemas.microsoft.com/office/powerpoint/2010/main" val="2715287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53</a:t>
            </a:fld>
            <a:endParaRPr lang="zh-CN" altLang="en-US"/>
          </a:p>
        </p:txBody>
      </p:sp>
    </p:spTree>
    <p:extLst>
      <p:ext uri="{BB962C8B-B14F-4D97-AF65-F5344CB8AC3E}">
        <p14:creationId xmlns:p14="http://schemas.microsoft.com/office/powerpoint/2010/main" val="628144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54</a:t>
            </a:fld>
            <a:endParaRPr lang="zh-CN" altLang="en-US"/>
          </a:p>
        </p:txBody>
      </p:sp>
    </p:spTree>
    <p:extLst>
      <p:ext uri="{BB962C8B-B14F-4D97-AF65-F5344CB8AC3E}">
        <p14:creationId xmlns:p14="http://schemas.microsoft.com/office/powerpoint/2010/main" val="3252430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55</a:t>
            </a:fld>
            <a:endParaRPr lang="zh-CN" altLang="en-US"/>
          </a:p>
        </p:txBody>
      </p:sp>
    </p:spTree>
    <p:extLst>
      <p:ext uri="{BB962C8B-B14F-4D97-AF65-F5344CB8AC3E}">
        <p14:creationId xmlns:p14="http://schemas.microsoft.com/office/powerpoint/2010/main" val="67929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56</a:t>
            </a:fld>
            <a:endParaRPr lang="zh-CN" altLang="en-US"/>
          </a:p>
        </p:txBody>
      </p:sp>
    </p:spTree>
    <p:extLst>
      <p:ext uri="{BB962C8B-B14F-4D97-AF65-F5344CB8AC3E}">
        <p14:creationId xmlns:p14="http://schemas.microsoft.com/office/powerpoint/2010/main" val="38044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 – id for each commit, usually a long string of letters and numbers. We don’t have to use all numbers of the SHA ids, usually the first 7 digits is enough for most projects.</a:t>
            </a:r>
          </a:p>
        </p:txBody>
      </p:sp>
      <p:sp>
        <p:nvSpPr>
          <p:cNvPr id="4" name="灯片编号占位符 3"/>
          <p:cNvSpPr>
            <a:spLocks noGrp="1"/>
          </p:cNvSpPr>
          <p:nvPr>
            <p:ph type="sldNum" sz="quarter" idx="10"/>
          </p:nvPr>
        </p:nvSpPr>
        <p:spPr/>
        <p:txBody>
          <a:bodyPr/>
          <a:lstStyle/>
          <a:p>
            <a:fld id="{CE92DF39-431D-4994-B3BB-94012333A889}" type="slidenum">
              <a:rPr lang="zh-CN" altLang="en-US" smtClean="0"/>
              <a:t>57</a:t>
            </a:fld>
            <a:endParaRPr lang="zh-CN" altLang="en-US"/>
          </a:p>
        </p:txBody>
      </p:sp>
    </p:spTree>
    <p:extLst>
      <p:ext uri="{BB962C8B-B14F-4D97-AF65-F5344CB8AC3E}">
        <p14:creationId xmlns:p14="http://schemas.microsoft.com/office/powerpoint/2010/main" val="27828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58</a:t>
            </a:fld>
            <a:endParaRPr lang="zh-CN" altLang="en-US"/>
          </a:p>
        </p:txBody>
      </p:sp>
    </p:spTree>
    <p:extLst>
      <p:ext uri="{BB962C8B-B14F-4D97-AF65-F5344CB8AC3E}">
        <p14:creationId xmlns:p14="http://schemas.microsoft.com/office/powerpoint/2010/main" val="328996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59</a:t>
            </a:fld>
            <a:endParaRPr lang="zh-CN" altLang="en-US"/>
          </a:p>
        </p:txBody>
      </p:sp>
    </p:spTree>
    <p:extLst>
      <p:ext uri="{BB962C8B-B14F-4D97-AF65-F5344CB8AC3E}">
        <p14:creationId xmlns:p14="http://schemas.microsoft.com/office/powerpoint/2010/main" val="78864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60</a:t>
            </a:fld>
            <a:endParaRPr lang="zh-CN" altLang="en-US"/>
          </a:p>
        </p:txBody>
      </p:sp>
    </p:spTree>
    <p:extLst>
      <p:ext uri="{BB962C8B-B14F-4D97-AF65-F5344CB8AC3E}">
        <p14:creationId xmlns:p14="http://schemas.microsoft.com/office/powerpoint/2010/main" val="373958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61</a:t>
            </a:fld>
            <a:endParaRPr lang="zh-CN" altLang="en-US"/>
          </a:p>
        </p:txBody>
      </p:sp>
    </p:spTree>
    <p:extLst>
      <p:ext uri="{BB962C8B-B14F-4D97-AF65-F5344CB8AC3E}">
        <p14:creationId xmlns:p14="http://schemas.microsoft.com/office/powerpoint/2010/main" val="11392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62</a:t>
            </a:fld>
            <a:endParaRPr lang="zh-CN" altLang="en-US"/>
          </a:p>
        </p:txBody>
      </p:sp>
    </p:spTree>
    <p:extLst>
      <p:ext uri="{BB962C8B-B14F-4D97-AF65-F5344CB8AC3E}">
        <p14:creationId xmlns:p14="http://schemas.microsoft.com/office/powerpoint/2010/main" val="130519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4076162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63</a:t>
            </a:fld>
            <a:endParaRPr lang="zh-CN" altLang="en-US"/>
          </a:p>
        </p:txBody>
      </p:sp>
    </p:spTree>
    <p:extLst>
      <p:ext uri="{BB962C8B-B14F-4D97-AF65-F5344CB8AC3E}">
        <p14:creationId xmlns:p14="http://schemas.microsoft.com/office/powerpoint/2010/main" val="158838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64</a:t>
            </a:fld>
            <a:endParaRPr lang="zh-CN" altLang="en-US"/>
          </a:p>
        </p:txBody>
      </p:sp>
    </p:spTree>
    <p:extLst>
      <p:ext uri="{BB962C8B-B14F-4D97-AF65-F5344CB8AC3E}">
        <p14:creationId xmlns:p14="http://schemas.microsoft.com/office/powerpoint/2010/main" val="753317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65</a:t>
            </a:fld>
            <a:endParaRPr lang="zh-CN" altLang="en-US"/>
          </a:p>
        </p:txBody>
      </p:sp>
    </p:spTree>
    <p:extLst>
      <p:ext uri="{BB962C8B-B14F-4D97-AF65-F5344CB8AC3E}">
        <p14:creationId xmlns:p14="http://schemas.microsoft.com/office/powerpoint/2010/main" val="2385660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66</a:t>
            </a:fld>
            <a:endParaRPr lang="zh-CN" altLang="en-US"/>
          </a:p>
        </p:txBody>
      </p:sp>
    </p:spTree>
    <p:extLst>
      <p:ext uri="{BB962C8B-B14F-4D97-AF65-F5344CB8AC3E}">
        <p14:creationId xmlns:p14="http://schemas.microsoft.com/office/powerpoint/2010/main" val="1777207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67</a:t>
            </a:fld>
            <a:endParaRPr lang="zh-CN" altLang="en-US"/>
          </a:p>
        </p:txBody>
      </p:sp>
    </p:spTree>
    <p:extLst>
      <p:ext uri="{BB962C8B-B14F-4D97-AF65-F5344CB8AC3E}">
        <p14:creationId xmlns:p14="http://schemas.microsoft.com/office/powerpoint/2010/main" val="155286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68</a:t>
            </a:fld>
            <a:endParaRPr lang="zh-CN" altLang="en-US"/>
          </a:p>
        </p:txBody>
      </p:sp>
    </p:spTree>
    <p:extLst>
      <p:ext uri="{BB962C8B-B14F-4D97-AF65-F5344CB8AC3E}">
        <p14:creationId xmlns:p14="http://schemas.microsoft.com/office/powerpoint/2010/main" val="2461675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69</a:t>
            </a:fld>
            <a:endParaRPr lang="zh-CN" altLang="en-US"/>
          </a:p>
        </p:txBody>
      </p:sp>
    </p:spTree>
    <p:extLst>
      <p:ext uri="{BB962C8B-B14F-4D97-AF65-F5344CB8AC3E}">
        <p14:creationId xmlns:p14="http://schemas.microsoft.com/office/powerpoint/2010/main" val="3139734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70</a:t>
            </a:fld>
            <a:endParaRPr lang="zh-CN" altLang="en-US"/>
          </a:p>
        </p:txBody>
      </p:sp>
    </p:spTree>
    <p:extLst>
      <p:ext uri="{BB962C8B-B14F-4D97-AF65-F5344CB8AC3E}">
        <p14:creationId xmlns:p14="http://schemas.microsoft.com/office/powerpoint/2010/main" val="158916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71</a:t>
            </a:fld>
            <a:endParaRPr lang="zh-CN" altLang="en-US"/>
          </a:p>
        </p:txBody>
      </p:sp>
    </p:spTree>
    <p:extLst>
      <p:ext uri="{BB962C8B-B14F-4D97-AF65-F5344CB8AC3E}">
        <p14:creationId xmlns:p14="http://schemas.microsoft.com/office/powerpoint/2010/main" val="3707441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72</a:t>
            </a:fld>
            <a:endParaRPr lang="zh-CN" altLang="en-US"/>
          </a:p>
        </p:txBody>
      </p:sp>
    </p:spTree>
    <p:extLst>
      <p:ext uri="{BB962C8B-B14F-4D97-AF65-F5344CB8AC3E}">
        <p14:creationId xmlns:p14="http://schemas.microsoft.com/office/powerpoint/2010/main" val="9649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a:t>
            </a:fld>
            <a:endParaRPr lang="zh-CN" altLang="en-US"/>
          </a:p>
        </p:txBody>
      </p:sp>
    </p:spTree>
    <p:extLst>
      <p:ext uri="{BB962C8B-B14F-4D97-AF65-F5344CB8AC3E}">
        <p14:creationId xmlns:p14="http://schemas.microsoft.com/office/powerpoint/2010/main" val="178613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73</a:t>
            </a:fld>
            <a:endParaRPr lang="zh-CN" altLang="en-US"/>
          </a:p>
        </p:txBody>
      </p:sp>
    </p:spTree>
    <p:extLst>
      <p:ext uri="{BB962C8B-B14F-4D97-AF65-F5344CB8AC3E}">
        <p14:creationId xmlns:p14="http://schemas.microsoft.com/office/powerpoint/2010/main" val="399667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74</a:t>
            </a:fld>
            <a:endParaRPr lang="zh-CN" altLang="en-US"/>
          </a:p>
        </p:txBody>
      </p:sp>
    </p:spTree>
    <p:extLst>
      <p:ext uri="{BB962C8B-B14F-4D97-AF65-F5344CB8AC3E}">
        <p14:creationId xmlns:p14="http://schemas.microsoft.com/office/powerpoint/2010/main" val="286130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75</a:t>
            </a:fld>
            <a:endParaRPr lang="zh-CN" altLang="en-US"/>
          </a:p>
        </p:txBody>
      </p:sp>
    </p:spTree>
    <p:extLst>
      <p:ext uri="{BB962C8B-B14F-4D97-AF65-F5344CB8AC3E}">
        <p14:creationId xmlns:p14="http://schemas.microsoft.com/office/powerpoint/2010/main" val="2212022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76</a:t>
            </a:fld>
            <a:endParaRPr lang="zh-CN" altLang="en-US"/>
          </a:p>
        </p:txBody>
      </p:sp>
    </p:spTree>
    <p:extLst>
      <p:ext uri="{BB962C8B-B14F-4D97-AF65-F5344CB8AC3E}">
        <p14:creationId xmlns:p14="http://schemas.microsoft.com/office/powerpoint/2010/main" val="1031933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77</a:t>
            </a:fld>
            <a:endParaRPr lang="zh-CN" altLang="en-US"/>
          </a:p>
        </p:txBody>
      </p:sp>
    </p:spTree>
    <p:extLst>
      <p:ext uri="{BB962C8B-B14F-4D97-AF65-F5344CB8AC3E}">
        <p14:creationId xmlns:p14="http://schemas.microsoft.com/office/powerpoint/2010/main" val="1107679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78</a:t>
            </a:fld>
            <a:endParaRPr lang="zh-CN" altLang="en-US"/>
          </a:p>
        </p:txBody>
      </p:sp>
    </p:spTree>
    <p:extLst>
      <p:ext uri="{BB962C8B-B14F-4D97-AF65-F5344CB8AC3E}">
        <p14:creationId xmlns:p14="http://schemas.microsoft.com/office/powerpoint/2010/main" val="1326741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81</a:t>
            </a:fld>
            <a:endParaRPr lang="zh-CN" altLang="en-US"/>
          </a:p>
        </p:txBody>
      </p:sp>
    </p:spTree>
    <p:extLst>
      <p:ext uri="{BB962C8B-B14F-4D97-AF65-F5344CB8AC3E}">
        <p14:creationId xmlns:p14="http://schemas.microsoft.com/office/powerpoint/2010/main" val="491448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82</a:t>
            </a:fld>
            <a:endParaRPr lang="zh-CN" altLang="en-US"/>
          </a:p>
        </p:txBody>
      </p:sp>
    </p:spTree>
    <p:extLst>
      <p:ext uri="{BB962C8B-B14F-4D97-AF65-F5344CB8AC3E}">
        <p14:creationId xmlns:p14="http://schemas.microsoft.com/office/powerpoint/2010/main" val="2421213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83</a:t>
            </a:fld>
            <a:endParaRPr lang="zh-CN" altLang="en-US"/>
          </a:p>
        </p:txBody>
      </p:sp>
    </p:spTree>
    <p:extLst>
      <p:ext uri="{BB962C8B-B14F-4D97-AF65-F5344CB8AC3E}">
        <p14:creationId xmlns:p14="http://schemas.microsoft.com/office/powerpoint/2010/main" val="1275133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84</a:t>
            </a:fld>
            <a:endParaRPr lang="zh-CN" altLang="en-US"/>
          </a:p>
        </p:txBody>
      </p:sp>
    </p:spTree>
    <p:extLst>
      <p:ext uri="{BB962C8B-B14F-4D97-AF65-F5344CB8AC3E}">
        <p14:creationId xmlns:p14="http://schemas.microsoft.com/office/powerpoint/2010/main" val="377735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a:t>
            </a:fld>
            <a:endParaRPr lang="zh-CN" altLang="en-US"/>
          </a:p>
        </p:txBody>
      </p:sp>
    </p:spTree>
    <p:extLst>
      <p:ext uri="{BB962C8B-B14F-4D97-AF65-F5344CB8AC3E}">
        <p14:creationId xmlns:p14="http://schemas.microsoft.com/office/powerpoint/2010/main" val="25726398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85</a:t>
            </a:fld>
            <a:endParaRPr lang="zh-CN" altLang="en-US"/>
          </a:p>
        </p:txBody>
      </p:sp>
    </p:spTree>
    <p:extLst>
      <p:ext uri="{BB962C8B-B14F-4D97-AF65-F5344CB8AC3E}">
        <p14:creationId xmlns:p14="http://schemas.microsoft.com/office/powerpoint/2010/main" val="164584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86</a:t>
            </a:fld>
            <a:endParaRPr lang="zh-CN" altLang="en-US"/>
          </a:p>
        </p:txBody>
      </p:sp>
    </p:spTree>
    <p:extLst>
      <p:ext uri="{BB962C8B-B14F-4D97-AF65-F5344CB8AC3E}">
        <p14:creationId xmlns:p14="http://schemas.microsoft.com/office/powerpoint/2010/main" val="167656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87</a:t>
            </a:fld>
            <a:endParaRPr lang="zh-CN" altLang="en-US"/>
          </a:p>
        </p:txBody>
      </p:sp>
    </p:spTree>
    <p:extLst>
      <p:ext uri="{BB962C8B-B14F-4D97-AF65-F5344CB8AC3E}">
        <p14:creationId xmlns:p14="http://schemas.microsoft.com/office/powerpoint/2010/main" val="200445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88</a:t>
            </a:fld>
            <a:endParaRPr lang="zh-CN" altLang="en-US"/>
          </a:p>
        </p:txBody>
      </p:sp>
    </p:spTree>
    <p:extLst>
      <p:ext uri="{BB962C8B-B14F-4D97-AF65-F5344CB8AC3E}">
        <p14:creationId xmlns:p14="http://schemas.microsoft.com/office/powerpoint/2010/main" val="408994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800" dirty="0">
                <a:solidFill>
                  <a:prstClr val="black"/>
                </a:solidFill>
                <a:latin typeface="Lucida Console" panose="020B0609040504020204" pitchFamily="49" charset="0"/>
              </a:rPr>
              <a:t> git config </a:t>
            </a:r>
            <a:r>
              <a:rPr lang="fr-FR" sz="1800" dirty="0" err="1">
                <a:solidFill>
                  <a:prstClr val="black"/>
                </a:solidFill>
                <a:latin typeface="Lucida Console" panose="020B0609040504020204" pitchFamily="49" charset="0"/>
              </a:rPr>
              <a:t>user.email</a:t>
            </a:r>
            <a:r>
              <a:rPr lang="fr-FR" sz="1800" dirty="0">
                <a:solidFill>
                  <a:prstClr val="black"/>
                </a:solidFill>
                <a:latin typeface="Lucida Console" panose="020B0609040504020204" pitchFamily="49" charset="0"/>
              </a:rPr>
              <a:t> "alexandriaschmid3@gmail.com« </a:t>
            </a:r>
          </a:p>
          <a:p>
            <a:r>
              <a:rPr lang="fr-FR" sz="1800" dirty="0">
                <a:solidFill>
                  <a:prstClr val="black"/>
                </a:solidFill>
                <a:latin typeface="Lucida Console" panose="020B0609040504020204" pitchFamily="49" charset="0"/>
              </a:rPr>
              <a:t> git config user.name Alex Schmid"</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89</a:t>
            </a:fld>
            <a:endParaRPr lang="zh-CN" altLang="en-US"/>
          </a:p>
        </p:txBody>
      </p:sp>
    </p:spTree>
    <p:extLst>
      <p:ext uri="{BB962C8B-B14F-4D97-AF65-F5344CB8AC3E}">
        <p14:creationId xmlns:p14="http://schemas.microsoft.com/office/powerpoint/2010/main" val="29720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90</a:t>
            </a:fld>
            <a:endParaRPr lang="zh-CN" altLang="en-US"/>
          </a:p>
        </p:txBody>
      </p:sp>
    </p:spTree>
    <p:extLst>
      <p:ext uri="{BB962C8B-B14F-4D97-AF65-F5344CB8AC3E}">
        <p14:creationId xmlns:p14="http://schemas.microsoft.com/office/powerpoint/2010/main" val="2701061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91</a:t>
            </a:fld>
            <a:endParaRPr lang="zh-CN" altLang="en-US"/>
          </a:p>
        </p:txBody>
      </p:sp>
    </p:spTree>
    <p:extLst>
      <p:ext uri="{BB962C8B-B14F-4D97-AF65-F5344CB8AC3E}">
        <p14:creationId xmlns:p14="http://schemas.microsoft.com/office/powerpoint/2010/main" val="6991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92</a:t>
            </a:fld>
            <a:endParaRPr lang="zh-CN" altLang="en-US"/>
          </a:p>
        </p:txBody>
      </p:sp>
    </p:spTree>
    <p:extLst>
      <p:ext uri="{BB962C8B-B14F-4D97-AF65-F5344CB8AC3E}">
        <p14:creationId xmlns:p14="http://schemas.microsoft.com/office/powerpoint/2010/main" val="324854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93</a:t>
            </a:fld>
            <a:endParaRPr lang="zh-CN" altLang="en-US"/>
          </a:p>
        </p:txBody>
      </p:sp>
    </p:spTree>
    <p:extLst>
      <p:ext uri="{BB962C8B-B14F-4D97-AF65-F5344CB8AC3E}">
        <p14:creationId xmlns:p14="http://schemas.microsoft.com/office/powerpoint/2010/main" val="239738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94</a:t>
            </a:fld>
            <a:endParaRPr lang="zh-CN" altLang="en-US"/>
          </a:p>
        </p:txBody>
      </p:sp>
    </p:spTree>
    <p:extLst>
      <p:ext uri="{BB962C8B-B14F-4D97-AF65-F5344CB8AC3E}">
        <p14:creationId xmlns:p14="http://schemas.microsoft.com/office/powerpoint/2010/main" val="53292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a:t>
            </a:fld>
            <a:endParaRPr lang="zh-CN" altLang="en-US"/>
          </a:p>
        </p:txBody>
      </p:sp>
    </p:spTree>
    <p:extLst>
      <p:ext uri="{BB962C8B-B14F-4D97-AF65-F5344CB8AC3E}">
        <p14:creationId xmlns:p14="http://schemas.microsoft.com/office/powerpoint/2010/main" val="1329799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95</a:t>
            </a:fld>
            <a:endParaRPr lang="zh-CN" altLang="en-US"/>
          </a:p>
        </p:txBody>
      </p:sp>
    </p:spTree>
    <p:extLst>
      <p:ext uri="{BB962C8B-B14F-4D97-AF65-F5344CB8AC3E}">
        <p14:creationId xmlns:p14="http://schemas.microsoft.com/office/powerpoint/2010/main" val="3681700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96</a:t>
            </a:fld>
            <a:endParaRPr lang="zh-CN" altLang="en-US"/>
          </a:p>
        </p:txBody>
      </p:sp>
    </p:spTree>
    <p:extLst>
      <p:ext uri="{BB962C8B-B14F-4D97-AF65-F5344CB8AC3E}">
        <p14:creationId xmlns:p14="http://schemas.microsoft.com/office/powerpoint/2010/main" val="11459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97</a:t>
            </a:fld>
            <a:endParaRPr lang="zh-CN" altLang="en-US"/>
          </a:p>
        </p:txBody>
      </p:sp>
    </p:spTree>
    <p:extLst>
      <p:ext uri="{BB962C8B-B14F-4D97-AF65-F5344CB8AC3E}">
        <p14:creationId xmlns:p14="http://schemas.microsoft.com/office/powerpoint/2010/main" val="3795993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B351-A759-BA02-4C17-374CBA869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BF04F5-6877-6EE2-59F9-F8D4CF551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140BD6-CD41-DA4A-D798-024051FB0F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CC896-5EB4-28F2-F4B9-FF89A398A8B4}"/>
              </a:ext>
            </a:extLst>
          </p:cNvPr>
          <p:cNvSpPr>
            <a:spLocks noGrp="1"/>
          </p:cNvSpPr>
          <p:nvPr>
            <p:ph type="sldNum" sz="quarter" idx="10"/>
          </p:nvPr>
        </p:nvSpPr>
        <p:spPr/>
        <p:txBody>
          <a:bodyPr/>
          <a:lstStyle/>
          <a:p>
            <a:fld id="{CE92DF39-431D-4994-B3BB-94012333A889}" type="slidenum">
              <a:rPr lang="zh-CN" altLang="en-US" smtClean="0"/>
              <a:t>98</a:t>
            </a:fld>
            <a:endParaRPr lang="zh-CN" altLang="en-US"/>
          </a:p>
        </p:txBody>
      </p:sp>
    </p:spTree>
    <p:extLst>
      <p:ext uri="{BB962C8B-B14F-4D97-AF65-F5344CB8AC3E}">
        <p14:creationId xmlns:p14="http://schemas.microsoft.com/office/powerpoint/2010/main" val="4006710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99</a:t>
            </a:fld>
            <a:endParaRPr lang="zh-CN" altLang="en-US"/>
          </a:p>
        </p:txBody>
      </p:sp>
    </p:spTree>
    <p:extLst>
      <p:ext uri="{BB962C8B-B14F-4D97-AF65-F5344CB8AC3E}">
        <p14:creationId xmlns:p14="http://schemas.microsoft.com/office/powerpoint/2010/main" val="3572942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100</a:t>
            </a:fld>
            <a:endParaRPr lang="zh-CN" altLang="en-US"/>
          </a:p>
        </p:txBody>
      </p:sp>
    </p:spTree>
    <p:extLst>
      <p:ext uri="{BB962C8B-B14F-4D97-AF65-F5344CB8AC3E}">
        <p14:creationId xmlns:p14="http://schemas.microsoft.com/office/powerpoint/2010/main" val="177872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101</a:t>
            </a:fld>
            <a:endParaRPr lang="zh-CN" altLang="en-US"/>
          </a:p>
        </p:txBody>
      </p:sp>
    </p:spTree>
    <p:extLst>
      <p:ext uri="{BB962C8B-B14F-4D97-AF65-F5344CB8AC3E}">
        <p14:creationId xmlns:p14="http://schemas.microsoft.com/office/powerpoint/2010/main" val="125408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102</a:t>
            </a:fld>
            <a:endParaRPr lang="zh-CN" altLang="en-US"/>
          </a:p>
        </p:txBody>
      </p:sp>
    </p:spTree>
    <p:extLst>
      <p:ext uri="{BB962C8B-B14F-4D97-AF65-F5344CB8AC3E}">
        <p14:creationId xmlns:p14="http://schemas.microsoft.com/office/powerpoint/2010/main" val="1961299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103</a:t>
            </a:fld>
            <a:endParaRPr lang="zh-CN" altLang="en-US"/>
          </a:p>
        </p:txBody>
      </p:sp>
    </p:spTree>
    <p:extLst>
      <p:ext uri="{BB962C8B-B14F-4D97-AF65-F5344CB8AC3E}">
        <p14:creationId xmlns:p14="http://schemas.microsoft.com/office/powerpoint/2010/main" val="791542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104</a:t>
            </a:fld>
            <a:endParaRPr lang="zh-CN" altLang="en-US"/>
          </a:p>
        </p:txBody>
      </p:sp>
    </p:spTree>
    <p:extLst>
      <p:ext uri="{BB962C8B-B14F-4D97-AF65-F5344CB8AC3E}">
        <p14:creationId xmlns:p14="http://schemas.microsoft.com/office/powerpoint/2010/main" val="294412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0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829914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116960" y="2041017"/>
            <a:ext cx="2909570" cy="1031239"/>
          </a:xfrm>
          <a:prstGeom prst="rect">
            <a:avLst/>
          </a:prstGeom>
        </p:spPr>
        <p:txBody>
          <a:bodyPr wrap="square" lIns="0" tIns="0" rIns="0" bIns="0">
            <a:spAutoFit/>
          </a:bodyPr>
          <a:lstStyle>
            <a:lvl1pPr>
              <a:defRPr sz="2800" b="1" i="0">
                <a:solidFill>
                  <a:srgbClr val="071F45"/>
                </a:solidFill>
                <a:latin typeface="Tahoma"/>
                <a:cs typeface="Tahom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1B1F2E"/>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64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sp>
        <p:nvSpPr>
          <p:cNvPr id="17" name="bg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226807" y="1781555"/>
            <a:ext cx="254507" cy="1524000"/>
          </a:xfrm>
          <a:prstGeom prst="rect">
            <a:avLst/>
          </a:prstGeom>
        </p:spPr>
      </p:pic>
      <p:pic>
        <p:nvPicPr>
          <p:cNvPr id="19" name="bg object 19"/>
          <p:cNvPicPr/>
          <p:nvPr/>
        </p:nvPicPr>
        <p:blipFill>
          <a:blip r:embed="rId3" cstate="print"/>
          <a:stretch>
            <a:fillRect/>
          </a:stretch>
        </p:blipFill>
        <p:spPr>
          <a:xfrm>
            <a:off x="1684020" y="1781555"/>
            <a:ext cx="254507" cy="1524000"/>
          </a:xfrm>
          <a:prstGeom prst="rect">
            <a:avLst/>
          </a:prstGeom>
        </p:spPr>
      </p:pic>
      <p:sp>
        <p:nvSpPr>
          <p:cNvPr id="2" name="Holder 2"/>
          <p:cNvSpPr>
            <a:spLocks noGrp="1"/>
          </p:cNvSpPr>
          <p:nvPr>
            <p:ph type="title"/>
          </p:nvPr>
        </p:nvSpPr>
        <p:spPr/>
        <p:txBody>
          <a:bodyPr lIns="0" tIns="0" rIns="0" bIns="0"/>
          <a:lstStyle>
            <a:lvl1pPr>
              <a:defRPr sz="2800" b="1" i="0">
                <a:solidFill>
                  <a:srgbClr val="071F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1/26/24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705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8525" y="689549"/>
            <a:ext cx="4813180" cy="3736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464" y="3675888"/>
            <a:ext cx="1938528" cy="114769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1/25/24</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1/25/24</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1/25/24</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8" name="Straight Connector 7">
            <a:extLst>
              <a:ext uri="{FF2B5EF4-FFF2-40B4-BE49-F238E27FC236}">
                <a16:creationId xmlns:a16="http://schemas.microsoft.com/office/drawing/2014/main" id="{360F5264-E163-8F41-94C0-98BC64DBCAE8}"/>
              </a:ext>
            </a:extLst>
          </p:cNvPr>
          <p:cNvCxnSpPr>
            <a:cxnSpLocks/>
          </p:cNvCxnSpPr>
          <p:nvPr userDrawn="1"/>
        </p:nvCxnSpPr>
        <p:spPr>
          <a:xfrm>
            <a:off x="1643217" y="1981200"/>
            <a:ext cx="0" cy="22859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57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1/25/24</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39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 id="2147483761" r:id="rId15"/>
    <p:sldLayoutId id="2147483762" r:id="rId16"/>
    <p:sldLayoutId id="2147483764" r:id="rId17"/>
    <p:sldLayoutId id="2147483767" r:id="rId18"/>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1/25/24</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 id="2147483763" r:id="rId13"/>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hyperlink" Target="https://swcarpentry.github.io/git-novice/06-ignore/index.html"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115.xml.rels><?xml version="1.0" encoding="UTF-8" standalone="yes"?>
<Relationships xmlns="http://schemas.openxmlformats.org/package/2006/relationships"><Relationship Id="rId3" Type="http://schemas.openxmlformats.org/officeDocument/2006/relationships/hyperlink" Target="https://www.overleaf.com/read/hhdngkdkkcsm"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70.jpg"/></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72.jp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21.xml.rels><?xml version="1.0" encoding="UTF-8" standalone="yes"?>
<Relationships xmlns="http://schemas.openxmlformats.org/package/2006/relationships"><Relationship Id="rId3" Type="http://schemas.openxmlformats.org/officeDocument/2006/relationships/hyperlink" Target="https://www.zotero.org/download/" TargetMode="External"/><Relationship Id="rId7" Type="http://schemas.openxmlformats.org/officeDocument/2006/relationships/image" Target="../media/image80.jp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12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swcarpentry.github.io/shell-novice/"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5.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42.png"/></Relationships>
</file>

<file path=ppt/slides/_rels/slide8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9.jpe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6478726" y="3925133"/>
            <a:ext cx="2352583" cy="642962"/>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 IAP 15.S60 Session 7</a:t>
            </a:r>
          </a:p>
          <a:p>
            <a:pPr algn="r"/>
            <a:r>
              <a:rPr lang="en-US" dirty="0">
                <a:solidFill>
                  <a:srgbClr val="071F45"/>
                </a:solidFill>
                <a:latin typeface="Arial"/>
                <a:cs typeface="Arial"/>
              </a:rPr>
              <a:t>Lisa Everest</a:t>
            </a:r>
          </a:p>
        </p:txBody>
      </p:sp>
      <p:sp>
        <p:nvSpPr>
          <p:cNvPr id="10" name="Title 1">
            <a:extLst>
              <a:ext uri="{FF2B5EF4-FFF2-40B4-BE49-F238E27FC236}">
                <a16:creationId xmlns:a16="http://schemas.microsoft.com/office/drawing/2014/main" id="{7FDA1EEF-FA9F-F948-8C7E-928002EFC4F1}"/>
              </a:ext>
            </a:extLst>
          </p:cNvPr>
          <p:cNvSpPr txBox="1">
            <a:spLocks/>
          </p:cNvSpPr>
          <p:nvPr/>
        </p:nvSpPr>
        <p:spPr>
          <a:xfrm>
            <a:off x="2907507" y="3226128"/>
            <a:ext cx="5847874" cy="563558"/>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3600" b="1" i="0" kern="1200" cap="all" spc="50" baseline="0">
                <a:solidFill>
                  <a:srgbClr val="FFFFFF"/>
                </a:solidFill>
                <a:latin typeface="Arial Black" charset="0"/>
                <a:ea typeface="Arial Black" charset="0"/>
                <a:cs typeface="Arial Black" charset="0"/>
              </a:defRPr>
            </a:lvl1pPr>
          </a:lstStyle>
          <a:p>
            <a:pPr algn="r">
              <a:lnSpc>
                <a:spcPct val="150000"/>
              </a:lnSpc>
            </a:pPr>
            <a:r>
              <a:rPr lang="en-US" sz="1800" dirty="0">
                <a:solidFill>
                  <a:schemeClr val="tx2"/>
                </a:solidFill>
                <a:latin typeface="Arial Black"/>
              </a:rPr>
              <a:t>Terminal, Git/</a:t>
            </a:r>
            <a:r>
              <a:rPr lang="en-US" sz="1800" dirty="0" err="1">
                <a:solidFill>
                  <a:schemeClr val="tx2"/>
                </a:solidFill>
                <a:latin typeface="Arial Black"/>
              </a:rPr>
              <a:t>Github</a:t>
            </a:r>
            <a:r>
              <a:rPr lang="en-US" sz="1800" dirty="0">
                <a:solidFill>
                  <a:schemeClr val="tx2"/>
                </a:solidFill>
                <a:latin typeface="Arial Black"/>
              </a:rPr>
              <a:t>, </a:t>
            </a:r>
            <a:r>
              <a:rPr lang="en-US" sz="1800" dirty="0" err="1">
                <a:solidFill>
                  <a:schemeClr val="tx2"/>
                </a:solidFill>
                <a:latin typeface="Arial Black"/>
              </a:rPr>
              <a:t>LaTex</a:t>
            </a:r>
            <a:r>
              <a:rPr lang="en-US" sz="1800" dirty="0">
                <a:solidFill>
                  <a:schemeClr val="tx2"/>
                </a:solidFill>
                <a:latin typeface="Arial Black"/>
              </a:rPr>
              <a:t>/</a:t>
            </a:r>
            <a:r>
              <a:rPr lang="en-US" sz="1800" dirty="0" err="1">
                <a:solidFill>
                  <a:schemeClr val="tx2"/>
                </a:solidFill>
                <a:latin typeface="Arial Black"/>
              </a:rPr>
              <a:t>zotero</a:t>
            </a:r>
            <a:endParaRPr lang="en-US" sz="1800" dirty="0">
              <a:solidFill>
                <a:schemeClr val="tx2"/>
              </a:solidFill>
              <a:latin typeface="Arial Black"/>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D734F5-7DC9-19E3-55FF-F54248B5FDDD}"/>
              </a:ext>
            </a:extLst>
          </p:cNvPr>
          <p:cNvSpPr txBox="1"/>
          <p:nvPr/>
        </p:nvSpPr>
        <p:spPr>
          <a:xfrm>
            <a:off x="265059" y="198284"/>
            <a:ext cx="3141081" cy="754053"/>
          </a:xfrm>
          <a:prstGeom prst="rect">
            <a:avLst/>
          </a:prstGeom>
          <a:solidFill>
            <a:srgbClr val="7A0000"/>
          </a:solidFill>
        </p:spPr>
        <p:txBody>
          <a:bodyPr wrap="square">
            <a:spAutoFit/>
          </a:bodyPr>
          <a:lstStyle/>
          <a:p>
            <a:pPr algn="ctr"/>
            <a:r>
              <a:rPr lang="en-US" sz="18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000" dirty="0">
                <a:solidFill>
                  <a:schemeClr val="bg1"/>
                </a:solidFill>
                <a:latin typeface="Times New Roman" panose="02020603050405020304" pitchFamily="18" charset="0"/>
                <a:cs typeface="Times New Roman" panose="02020603050405020304" pitchFamily="18" charset="0"/>
              </a:rPr>
              <a:t>https://</a:t>
            </a:r>
            <a:r>
              <a:rPr lang="en-US" sz="2000" dirty="0" err="1">
                <a:solidFill>
                  <a:schemeClr val="bg1"/>
                </a:solidFill>
                <a:latin typeface="Times New Roman" panose="02020603050405020304" pitchFamily="18" charset="0"/>
                <a:cs typeface="Times New Roman" panose="02020603050405020304" pitchFamily="18" charset="0"/>
              </a:rPr>
              <a:t>bit.ly</a:t>
            </a:r>
            <a:r>
              <a:rPr lang="en-US" sz="2000" dirty="0">
                <a:solidFill>
                  <a:schemeClr val="bg1"/>
                </a:solidFill>
                <a:latin typeface="Times New Roman" panose="02020603050405020304" pitchFamily="18" charset="0"/>
                <a:cs typeface="Times New Roman" panose="02020603050405020304" pitchFamily="18" charset="0"/>
              </a:rPr>
              <a:t>/15s60_s7</a:t>
            </a:r>
          </a:p>
        </p:txBody>
      </p:sp>
      <p:pic>
        <p:nvPicPr>
          <p:cNvPr id="7" name="Picture 6" descr="A qr code with a white background&#10;&#10;Description automatically generated">
            <a:extLst>
              <a:ext uri="{FF2B5EF4-FFF2-40B4-BE49-F238E27FC236}">
                <a16:creationId xmlns:a16="http://schemas.microsoft.com/office/drawing/2014/main" id="{00426A63-269D-872A-D2BF-3E69DDA408BD}"/>
              </a:ext>
            </a:extLst>
          </p:cNvPr>
          <p:cNvPicPr>
            <a:picLocks noChangeAspect="1"/>
          </p:cNvPicPr>
          <p:nvPr/>
        </p:nvPicPr>
        <p:blipFill>
          <a:blip r:embed="rId6"/>
          <a:stretch>
            <a:fillRect/>
          </a:stretch>
        </p:blipFill>
        <p:spPr>
          <a:xfrm>
            <a:off x="925067" y="1063725"/>
            <a:ext cx="1716087" cy="1716087"/>
          </a:xfrm>
          <a:prstGeom prst="rect">
            <a:avLst/>
          </a:prstGeom>
        </p:spPr>
      </p:pic>
    </p:spTree>
    <p:extLst>
      <p:ext uri="{BB962C8B-B14F-4D97-AF65-F5344CB8AC3E}">
        <p14:creationId xmlns:p14="http://schemas.microsoft.com/office/powerpoint/2010/main" val="396025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79743" y="1177106"/>
            <a:ext cx="7679661" cy="3266985"/>
          </a:xfrm>
          <a:prstGeom prst="rect">
            <a:avLst/>
          </a:prstGeom>
          <a:noFill/>
          <a:ln>
            <a:noFill/>
          </a:ln>
        </p:spPr>
        <p:txBody>
          <a:bodyPr wrap="square" rtlCol="0" anchor="ctr">
            <a:spAutoFit/>
          </a:bodyPr>
          <a:lstStyle/>
          <a:p>
            <a:pPr marL="285750" indent="-285750">
              <a:lnSpc>
                <a:spcPct val="150000"/>
              </a:lnSpc>
              <a:buFont typeface="Arial" panose="020B0604020202020204" pitchFamily="34" charset="0"/>
              <a:buChar char="•"/>
            </a:pPr>
            <a:r>
              <a:rPr lang="en-US" sz="2000" b="1" dirty="0">
                <a:solidFill>
                  <a:srgbClr val="1B202F"/>
                </a:solidFill>
                <a:latin typeface="+mj-lt"/>
              </a:rPr>
              <a:t>Version control </a:t>
            </a:r>
            <a:r>
              <a:rPr lang="en-US" sz="2000" dirty="0">
                <a:solidFill>
                  <a:srgbClr val="1B202F"/>
                </a:solidFill>
                <a:latin typeface="+mj-lt"/>
              </a:rPr>
              <a:t>– maintain a history of your project to better track changes and decisions</a:t>
            </a:r>
          </a:p>
          <a:p>
            <a:pPr marL="285750" indent="-285750">
              <a:lnSpc>
                <a:spcPct val="150000"/>
              </a:lnSpc>
              <a:buFont typeface="Arial" panose="020B0604020202020204" pitchFamily="34" charset="0"/>
              <a:buChar char="•"/>
            </a:pPr>
            <a:r>
              <a:rPr lang="en-US" sz="2000" b="1" dirty="0">
                <a:solidFill>
                  <a:srgbClr val="1B202F"/>
                </a:solidFill>
                <a:latin typeface="+mj-lt"/>
              </a:rPr>
              <a:t>Testing</a:t>
            </a:r>
            <a:r>
              <a:rPr lang="en-US" sz="2000" dirty="0">
                <a:solidFill>
                  <a:srgbClr val="1B202F"/>
                </a:solidFill>
                <a:latin typeface="+mj-lt"/>
              </a:rPr>
              <a:t> – simple tests to detect errors and changes in functionality when new features are added</a:t>
            </a:r>
          </a:p>
          <a:p>
            <a:pPr marL="285750" indent="-285750">
              <a:lnSpc>
                <a:spcPct val="150000"/>
              </a:lnSpc>
              <a:buFont typeface="Arial" panose="020B0604020202020204" pitchFamily="34" charset="0"/>
              <a:buChar char="•"/>
            </a:pPr>
            <a:r>
              <a:rPr lang="en-US" sz="2000" b="1" dirty="0">
                <a:solidFill>
                  <a:srgbClr val="1B202F"/>
                </a:solidFill>
                <a:latin typeface="+mj-lt"/>
              </a:rPr>
              <a:t>Maintaining a reproducible computational environment </a:t>
            </a:r>
            <a:r>
              <a:rPr lang="en-US" sz="2000" dirty="0">
                <a:solidFill>
                  <a:srgbClr val="1B202F"/>
                </a:solidFill>
                <a:latin typeface="+mj-lt"/>
              </a:rPr>
              <a:t>–   for example, software and package versions</a:t>
            </a:r>
          </a:p>
          <a:p>
            <a:pPr marL="285750" indent="-285750">
              <a:lnSpc>
                <a:spcPct val="150000"/>
              </a:lnSpc>
              <a:buFont typeface="Arial" panose="020B0604020202020204" pitchFamily="34" charset="0"/>
              <a:buChar char="•"/>
            </a:pPr>
            <a:r>
              <a:rPr lang="en-US" sz="2000" dirty="0">
                <a:solidFill>
                  <a:srgbClr val="1B202F"/>
                </a:solidFill>
                <a:latin typeface="+mj-lt"/>
              </a:rPr>
              <a:t>Making code and data </a:t>
            </a:r>
            <a:r>
              <a:rPr lang="en-US" sz="2000" b="1" dirty="0">
                <a:solidFill>
                  <a:srgbClr val="1B202F"/>
                </a:solidFill>
                <a:latin typeface="+mj-lt"/>
              </a:rPr>
              <a:t>open and available </a:t>
            </a:r>
            <a:r>
              <a:rPr lang="en-US" sz="2000" dirty="0">
                <a:solidFill>
                  <a:srgbClr val="1B202F"/>
                </a:solidFill>
                <a:latin typeface="+mj-lt"/>
              </a:rPr>
              <a:t>when possible</a:t>
            </a:r>
          </a:p>
        </p:txBody>
      </p:sp>
    </p:spTree>
    <p:extLst>
      <p:ext uri="{BB962C8B-B14F-4D97-AF65-F5344CB8AC3E}">
        <p14:creationId xmlns:p14="http://schemas.microsoft.com/office/powerpoint/2010/main" val="164896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208315"/>
            <a:ext cx="7270270" cy="2743200"/>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submit a pull request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114884" y="1482780"/>
            <a:ext cx="6726089" cy="323165"/>
          </a:xfrm>
          <a:prstGeom prst="rect">
            <a:avLst/>
          </a:prstGeom>
          <a:noFill/>
          <a:ln>
            <a:noFill/>
          </a:ln>
        </p:spPr>
        <p:txBody>
          <a:bodyPr wrap="square" rtlCol="0">
            <a:spAutoFit/>
          </a:bodyPr>
          <a:lstStyle/>
          <a:p>
            <a:pPr marL="342900" indent="-342900">
              <a:spcAft>
                <a:spcPts val="3000"/>
              </a:spcAft>
              <a:buFont typeface="+mj-lt"/>
              <a:buAutoNum type="arabicPeriod"/>
            </a:pPr>
            <a:r>
              <a:rPr lang="en-US" sz="1500" dirty="0">
                <a:solidFill>
                  <a:srgbClr val="1B202F"/>
                </a:solidFill>
              </a:rPr>
              <a:t>Navigate to your repository on </a:t>
            </a:r>
            <a:r>
              <a:rPr lang="en-US" sz="1500" dirty="0" err="1">
                <a:solidFill>
                  <a:srgbClr val="1B202F"/>
                </a:solidFill>
              </a:rPr>
              <a:t>Github</a:t>
            </a:r>
            <a:r>
              <a:rPr lang="en-US" sz="1500" dirty="0">
                <a:solidFill>
                  <a:srgbClr val="1B202F"/>
                </a:solidFill>
              </a:rPr>
              <a:t> and switch to this tab:  </a:t>
            </a:r>
          </a:p>
        </p:txBody>
      </p:sp>
      <p:pic>
        <p:nvPicPr>
          <p:cNvPr id="3" name="Picture 2">
            <a:extLst>
              <a:ext uri="{FF2B5EF4-FFF2-40B4-BE49-F238E27FC236}">
                <a16:creationId xmlns:a16="http://schemas.microsoft.com/office/drawing/2014/main" id="{EC674F2B-C443-CB60-CA74-4F6819BD6B7E}"/>
              </a:ext>
            </a:extLst>
          </p:cNvPr>
          <p:cNvPicPr>
            <a:picLocks noChangeAspect="1"/>
          </p:cNvPicPr>
          <p:nvPr/>
        </p:nvPicPr>
        <p:blipFill>
          <a:blip r:embed="rId3"/>
          <a:stretch>
            <a:fillRect/>
          </a:stretch>
        </p:blipFill>
        <p:spPr>
          <a:xfrm>
            <a:off x="1244282" y="1989015"/>
            <a:ext cx="6788839" cy="469642"/>
          </a:xfrm>
          <a:prstGeom prst="rect">
            <a:avLst/>
          </a:prstGeom>
        </p:spPr>
      </p:pic>
      <p:pic>
        <p:nvPicPr>
          <p:cNvPr id="4" name="Picture 3">
            <a:extLst>
              <a:ext uri="{FF2B5EF4-FFF2-40B4-BE49-F238E27FC236}">
                <a16:creationId xmlns:a16="http://schemas.microsoft.com/office/drawing/2014/main" id="{D4ED7C19-8620-736B-CD44-C65013D53A7C}"/>
              </a:ext>
            </a:extLst>
          </p:cNvPr>
          <p:cNvPicPr>
            <a:picLocks noChangeAspect="1"/>
          </p:cNvPicPr>
          <p:nvPr/>
        </p:nvPicPr>
        <p:blipFill>
          <a:blip r:embed="rId4"/>
          <a:stretch>
            <a:fillRect/>
          </a:stretch>
        </p:blipFill>
        <p:spPr>
          <a:xfrm>
            <a:off x="3564401" y="3167659"/>
            <a:ext cx="1954084" cy="538483"/>
          </a:xfrm>
          <a:prstGeom prst="rect">
            <a:avLst/>
          </a:prstGeom>
        </p:spPr>
      </p:pic>
      <p:sp>
        <p:nvSpPr>
          <p:cNvPr id="8" name="TextBox 7">
            <a:extLst>
              <a:ext uri="{FF2B5EF4-FFF2-40B4-BE49-F238E27FC236}">
                <a16:creationId xmlns:a16="http://schemas.microsoft.com/office/drawing/2014/main" id="{D2515C38-2403-6B6B-56F4-4D2CD8721766}"/>
              </a:ext>
            </a:extLst>
          </p:cNvPr>
          <p:cNvSpPr txBox="1"/>
          <p:nvPr/>
        </p:nvSpPr>
        <p:spPr>
          <a:xfrm>
            <a:off x="1114883" y="2734936"/>
            <a:ext cx="6726089" cy="323165"/>
          </a:xfrm>
          <a:prstGeom prst="rect">
            <a:avLst/>
          </a:prstGeom>
          <a:noFill/>
          <a:ln>
            <a:noFill/>
          </a:ln>
        </p:spPr>
        <p:txBody>
          <a:bodyPr wrap="square" rtlCol="0">
            <a:spAutoFit/>
          </a:bodyPr>
          <a:lstStyle/>
          <a:p>
            <a:pPr marL="342900" indent="-342900">
              <a:spcAft>
                <a:spcPts val="3000"/>
              </a:spcAft>
              <a:buFont typeface="+mj-lt"/>
              <a:buAutoNum type="arabicPeriod" startAt="2"/>
            </a:pPr>
            <a:r>
              <a:rPr lang="en-US" sz="1500" dirty="0">
                <a:solidFill>
                  <a:srgbClr val="1B202F"/>
                </a:solidFill>
              </a:rPr>
              <a:t>Click “New pull request” and follow prompts</a:t>
            </a:r>
          </a:p>
        </p:txBody>
      </p:sp>
      <p:sp>
        <p:nvSpPr>
          <p:cNvPr id="11" name="Rectangle 10">
            <a:extLst>
              <a:ext uri="{FF2B5EF4-FFF2-40B4-BE49-F238E27FC236}">
                <a16:creationId xmlns:a16="http://schemas.microsoft.com/office/drawing/2014/main" id="{047524D7-8924-4CE0-679D-9E52D92616DC}"/>
              </a:ext>
            </a:extLst>
          </p:cNvPr>
          <p:cNvSpPr/>
          <p:nvPr/>
        </p:nvSpPr>
        <p:spPr>
          <a:xfrm>
            <a:off x="2144967" y="2042598"/>
            <a:ext cx="1140976" cy="362475"/>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6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053252E-C4E9-4132-8A81-2B6BAC91F536}"/>
              </a:ext>
            </a:extLst>
          </p:cNvPr>
          <p:cNvGrpSpPr/>
          <p:nvPr/>
        </p:nvGrpSpPr>
        <p:grpSpPr>
          <a:xfrm>
            <a:off x="308667" y="3013595"/>
            <a:ext cx="966750" cy="1210912"/>
            <a:chOff x="206230" y="1282592"/>
            <a:chExt cx="1696014" cy="2119548"/>
          </a:xfrm>
        </p:grpSpPr>
        <p:pic>
          <p:nvPicPr>
            <p:cNvPr id="62" name="Picture 61">
              <a:extLst>
                <a:ext uri="{FF2B5EF4-FFF2-40B4-BE49-F238E27FC236}">
                  <a16:creationId xmlns:a16="http://schemas.microsoft.com/office/drawing/2014/main" id="{32E195D3-2349-49EE-9678-4ED7D7AEE9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63" name="Rectangle 62">
              <a:extLst>
                <a:ext uri="{FF2B5EF4-FFF2-40B4-BE49-F238E27FC236}">
                  <a16:creationId xmlns:a16="http://schemas.microsoft.com/office/drawing/2014/main" id="{8ABEC105-AE7F-4E3D-AD05-FE3FFDB60CA0}"/>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 descr="GitHub Logo, history, meaning, symbol, PNG">
              <a:extLst>
                <a:ext uri="{FF2B5EF4-FFF2-40B4-BE49-F238E27FC236}">
                  <a16:creationId xmlns:a16="http://schemas.microsoft.com/office/drawing/2014/main" id="{4692DFB0-D551-4E83-98AB-EAE485ED3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Straight Arrow Connector 64">
            <a:extLst>
              <a:ext uri="{FF2B5EF4-FFF2-40B4-BE49-F238E27FC236}">
                <a16:creationId xmlns:a16="http://schemas.microsoft.com/office/drawing/2014/main" id="{98875A13-AD12-4CEC-BD28-04DC46F854F0}"/>
              </a:ext>
            </a:extLst>
          </p:cNvPr>
          <p:cNvCxnSpPr>
            <a:cxnSpLocks/>
            <a:stCxn id="63" idx="3"/>
          </p:cNvCxnSpPr>
          <p:nvPr/>
        </p:nvCxnSpPr>
        <p:spPr>
          <a:xfrm>
            <a:off x="1275417" y="361905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55605" y="2488474"/>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Workflow – Forking / Pull Requests </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a:stCxn id="26" idx="3"/>
          </p:cNvCxnSpPr>
          <p:nvPr/>
        </p:nvCxnSpPr>
        <p:spPr>
          <a:xfrm>
            <a:off x="1278533" y="176529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25935"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41972"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14" name="Straight Arrow Connector 113">
            <a:extLst>
              <a:ext uri="{FF2B5EF4-FFF2-40B4-BE49-F238E27FC236}">
                <a16:creationId xmlns:a16="http://schemas.microsoft.com/office/drawing/2014/main" id="{EC942BCE-F296-4574-8EFE-108DA49A0F22}"/>
              </a:ext>
            </a:extLst>
          </p:cNvPr>
          <p:cNvCxnSpPr>
            <a:cxnSpLocks/>
            <a:stCxn id="57" idx="2"/>
            <a:endCxn id="77" idx="1"/>
          </p:cNvCxnSpPr>
          <p:nvPr/>
        </p:nvCxnSpPr>
        <p:spPr>
          <a:xfrm>
            <a:off x="2848106" y="3844709"/>
            <a:ext cx="783175"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a:stCxn id="77" idx="3"/>
            <a:endCxn id="113" idx="1"/>
          </p:cNvCxnSpPr>
          <p:nvPr/>
        </p:nvCxnSpPr>
        <p:spPr>
          <a:xfrm>
            <a:off x="4075623" y="4700063"/>
            <a:ext cx="56100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316239" y="2985131"/>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pull request</a:t>
            </a:r>
          </a:p>
        </p:txBody>
      </p:sp>
      <p:cxnSp>
        <p:nvCxnSpPr>
          <p:cNvPr id="72" name="Connector: Curved 71">
            <a:extLst>
              <a:ext uri="{FF2B5EF4-FFF2-40B4-BE49-F238E27FC236}">
                <a16:creationId xmlns:a16="http://schemas.microsoft.com/office/drawing/2014/main" id="{9D423C24-E554-4394-9A64-1F56E3F1D9A2}"/>
              </a:ext>
            </a:extLst>
          </p:cNvPr>
          <p:cNvCxnSpPr>
            <a:cxnSpLocks/>
            <a:stCxn id="60" idx="3"/>
            <a:endCxn id="97" idx="2"/>
          </p:cNvCxnSpPr>
          <p:nvPr/>
        </p:nvCxnSpPr>
        <p:spPr>
          <a:xfrm flipV="1">
            <a:off x="6086314" y="2799941"/>
            <a:ext cx="524596" cy="82259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EF3563C-B838-4139-98DB-5FCE43B788BA}"/>
              </a:ext>
            </a:extLst>
          </p:cNvPr>
          <p:cNvCxnSpPr>
            <a:cxnSpLocks/>
            <a:stCxn id="113" idx="3"/>
            <a:endCxn id="60" idx="2"/>
          </p:cNvCxnSpPr>
          <p:nvPr/>
        </p:nvCxnSpPr>
        <p:spPr>
          <a:xfrm flipV="1">
            <a:off x="5080969" y="3844709"/>
            <a:ext cx="783174"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9DA412E2-F520-4BFF-8FDA-AD84705BAD76}"/>
              </a:ext>
            </a:extLst>
          </p:cNvPr>
          <p:cNvGrpSpPr/>
          <p:nvPr/>
        </p:nvGrpSpPr>
        <p:grpSpPr>
          <a:xfrm>
            <a:off x="6924067" y="1571470"/>
            <a:ext cx="444342" cy="444342"/>
            <a:chOff x="4750286" y="2984522"/>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Connector: Curved 93">
            <a:extLst>
              <a:ext uri="{FF2B5EF4-FFF2-40B4-BE49-F238E27FC236}">
                <a16:creationId xmlns:a16="http://schemas.microsoft.com/office/drawing/2014/main" id="{0123FFA2-68D7-4375-A2B9-D5EAA8388258}"/>
              </a:ext>
            </a:extLst>
          </p:cNvPr>
          <p:cNvCxnSpPr>
            <a:cxnSpLocks/>
            <a:stCxn id="97" idx="3"/>
            <a:endCxn id="93" idx="2"/>
          </p:cNvCxnSpPr>
          <p:nvPr/>
        </p:nvCxnSpPr>
        <p:spPr>
          <a:xfrm flipV="1">
            <a:off x="6848679" y="2015812"/>
            <a:ext cx="297559" cy="5463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6A597E3-C5DC-497D-A47F-10B1EEB0743E}"/>
              </a:ext>
            </a:extLst>
          </p:cNvPr>
          <p:cNvSpPr txBox="1"/>
          <p:nvPr/>
        </p:nvSpPr>
        <p:spPr>
          <a:xfrm>
            <a:off x="6997458" y="2120023"/>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accept and merge</a:t>
            </a:r>
          </a:p>
        </p:txBody>
      </p:sp>
      <p:sp>
        <p:nvSpPr>
          <p:cNvPr id="96" name="TextBox 95">
            <a:extLst>
              <a:ext uri="{FF2B5EF4-FFF2-40B4-BE49-F238E27FC236}">
                <a16:creationId xmlns:a16="http://schemas.microsoft.com/office/drawing/2014/main" id="{E435E82E-C673-4BB6-B624-A9A0A71934DB}"/>
              </a:ext>
            </a:extLst>
          </p:cNvPr>
          <p:cNvSpPr txBox="1"/>
          <p:nvPr/>
        </p:nvSpPr>
        <p:spPr>
          <a:xfrm>
            <a:off x="5042298" y="2294328"/>
            <a:ext cx="1568611" cy="523220"/>
          </a:xfrm>
          <a:prstGeom prst="rect">
            <a:avLst/>
          </a:prstGeom>
          <a:noFill/>
        </p:spPr>
        <p:txBody>
          <a:bodyPr wrap="square" rtlCol="0">
            <a:spAutoFit/>
          </a:bodyPr>
          <a:lstStyle/>
          <a:p>
            <a:pPr algn="ctr"/>
            <a:r>
              <a:rPr lang="en-US" sz="1400" b="1" dirty="0">
                <a:solidFill>
                  <a:sysClr val="windowText" lastClr="000000"/>
                </a:solidFill>
                <a:cs typeface="Courier New" panose="02070309020205020404" pitchFamily="49" charset="0"/>
              </a:rPr>
              <a:t>Repo owner/ reviewer</a:t>
            </a:r>
          </a:p>
        </p:txBody>
      </p:sp>
      <p:pic>
        <p:nvPicPr>
          <p:cNvPr id="97" name="Picture 4" descr="People Icons - 300,368 free icons">
            <a:extLst>
              <a:ext uri="{FF2B5EF4-FFF2-40B4-BE49-F238E27FC236}">
                <a16:creationId xmlns:a16="http://schemas.microsoft.com/office/drawing/2014/main" id="{DC174EE8-4B39-4C66-96A1-E1C01054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140" y="2324402"/>
            <a:ext cx="475539" cy="47553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F0C9C9AE-D8BB-4645-ACE8-96217710FF92}"/>
              </a:ext>
            </a:extLst>
          </p:cNvPr>
          <p:cNvGrpSpPr/>
          <p:nvPr/>
        </p:nvGrpSpPr>
        <p:grpSpPr>
          <a:xfrm>
            <a:off x="3627088" y="4468295"/>
            <a:ext cx="444342" cy="444342"/>
            <a:chOff x="4750286" y="2984522"/>
            <a:chExt cx="444342" cy="444342"/>
          </a:xfrm>
        </p:grpSpPr>
        <p:sp>
          <p:nvSpPr>
            <p:cNvPr id="105" name="Oval 104">
              <a:extLst>
                <a:ext uri="{FF2B5EF4-FFF2-40B4-BE49-F238E27FC236}">
                  <a16:creationId xmlns:a16="http://schemas.microsoft.com/office/drawing/2014/main" id="{7B85A105-9036-4131-8981-20C1D9A5C14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 name="Picture 2" descr="take snapshot Icon - Download take snapshot Icon 2676982 | Noun Project">
              <a:extLst>
                <a:ext uri="{FF2B5EF4-FFF2-40B4-BE49-F238E27FC236}">
                  <a16:creationId xmlns:a16="http://schemas.microsoft.com/office/drawing/2014/main" id="{1B728FC5-B66A-41BC-A988-39DE63EC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F9190C16-5575-4B36-AE5B-56D97EE5EBCC}"/>
              </a:ext>
            </a:extLst>
          </p:cNvPr>
          <p:cNvGrpSpPr/>
          <p:nvPr/>
        </p:nvGrpSpPr>
        <p:grpSpPr>
          <a:xfrm>
            <a:off x="4636627" y="4460697"/>
            <a:ext cx="444342" cy="444342"/>
            <a:chOff x="4750286" y="2984522"/>
            <a:chExt cx="444342" cy="444342"/>
          </a:xfrm>
        </p:grpSpPr>
        <p:sp>
          <p:nvSpPr>
            <p:cNvPr id="108" name="Oval 107">
              <a:extLst>
                <a:ext uri="{FF2B5EF4-FFF2-40B4-BE49-F238E27FC236}">
                  <a16:creationId xmlns:a16="http://schemas.microsoft.com/office/drawing/2014/main" id="{54DE6E88-6E43-4212-97CA-0A29D93BC92C}"/>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2" descr="take snapshot Icon - Download take snapshot Icon 2676982 | Noun Project">
              <a:extLst>
                <a:ext uri="{FF2B5EF4-FFF2-40B4-BE49-F238E27FC236}">
                  <a16:creationId xmlns:a16="http://schemas.microsoft.com/office/drawing/2014/main" id="{93329F55-B94C-4F53-89DE-C6CD87432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94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9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687638"/>
            <a:ext cx="7270270"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fork a repo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87298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login, and find the repo you want to clone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17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Fork a repository from </a:t>
            </a:r>
            <a:r>
              <a:rPr lang="en-US" sz="1600" dirty="0" err="1">
                <a:solidFill>
                  <a:srgbClr val="1B202F"/>
                </a:solidFill>
              </a:rPr>
              <a:t>Github</a:t>
            </a:r>
            <a:r>
              <a:rPr lang="en-US" sz="1600" dirty="0">
                <a:solidFill>
                  <a:srgbClr val="1B202F"/>
                </a:solidFill>
              </a:rPr>
              <a:t> and clone your forked copy onto your local machine.</a:t>
            </a:r>
          </a:p>
        </p:txBody>
      </p:sp>
      <p:sp>
        <p:nvSpPr>
          <p:cNvPr id="7" name="TextBox 6">
            <a:extLst>
              <a:ext uri="{FF2B5EF4-FFF2-40B4-BE49-F238E27FC236}">
                <a16:creationId xmlns:a16="http://schemas.microsoft.com/office/drawing/2014/main" id="{8EBE09FF-F094-4D5D-A26C-5978CD9AEFD2}"/>
              </a:ext>
            </a:extLst>
          </p:cNvPr>
          <p:cNvSpPr txBox="1"/>
          <p:nvPr/>
        </p:nvSpPr>
        <p:spPr>
          <a:xfrm>
            <a:off x="967422" y="4264814"/>
            <a:ext cx="715821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https://github.com/&lt;yourusername&gt;/&lt;reponame&gt;.git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76598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forked </a:t>
            </a:r>
            <a:r>
              <a:rPr lang="en-US" sz="1500" dirty="0" err="1">
                <a:solidFill>
                  <a:srgbClr val="1B202F"/>
                </a:solidFill>
              </a:rPr>
              <a:t>Github</a:t>
            </a:r>
            <a:r>
              <a:rPr lang="en-US" sz="1500" dirty="0">
                <a:solidFill>
                  <a:srgbClr val="1B202F"/>
                </a:solidFill>
              </a:rPr>
              <a:t> repository to your machine</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4180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“Fork” in the right of the repo page</a:t>
            </a:r>
          </a:p>
        </p:txBody>
      </p:sp>
      <p:pic>
        <p:nvPicPr>
          <p:cNvPr id="6" name="Picture 5">
            <a:extLst>
              <a:ext uri="{FF2B5EF4-FFF2-40B4-BE49-F238E27FC236}">
                <a16:creationId xmlns:a16="http://schemas.microsoft.com/office/drawing/2014/main" id="{8DE3E887-3D24-04A4-0438-DBB2DD88AD49}"/>
              </a:ext>
            </a:extLst>
          </p:cNvPr>
          <p:cNvPicPr>
            <a:picLocks noChangeAspect="1"/>
          </p:cNvPicPr>
          <p:nvPr/>
        </p:nvPicPr>
        <p:blipFill>
          <a:blip r:embed="rId3"/>
          <a:stretch>
            <a:fillRect/>
          </a:stretch>
        </p:blipFill>
        <p:spPr>
          <a:xfrm>
            <a:off x="3382128" y="2812773"/>
            <a:ext cx="2379743" cy="919122"/>
          </a:xfrm>
          <a:prstGeom prst="rect">
            <a:avLst/>
          </a:prstGeom>
        </p:spPr>
      </p:pic>
    </p:spTree>
    <p:extLst>
      <p:ext uri="{BB962C8B-B14F-4D97-AF65-F5344CB8AC3E}">
        <p14:creationId xmlns:p14="http://schemas.microsoft.com/office/powerpoint/2010/main" val="20844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vs. Forking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934891"/>
            <a:ext cx="3945355" cy="1616340"/>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Clone</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local copy of the repo</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terminal with git</a:t>
            </a:r>
          </a:p>
          <a:p>
            <a:pPr marL="285750" indent="-285750">
              <a:lnSpc>
                <a:spcPct val="150000"/>
              </a:lnSpc>
              <a:buFont typeface="Arial" panose="020B0604020202020204" pitchFamily="34" charset="0"/>
              <a:buChar char="•"/>
            </a:pPr>
            <a:endParaRPr lang="en-US" sz="1600" dirty="0">
              <a:solidFill>
                <a:srgbClr val="000000"/>
              </a:solidFill>
              <a:cs typeface="Courier New" panose="02070309020205020404" pitchFamily="49" charset="0"/>
            </a:endParaRPr>
          </a:p>
        </p:txBody>
      </p:sp>
      <p:sp>
        <p:nvSpPr>
          <p:cNvPr id="4" name="TextBox 3">
            <a:extLst>
              <a:ext uri="{FF2B5EF4-FFF2-40B4-BE49-F238E27FC236}">
                <a16:creationId xmlns:a16="http://schemas.microsoft.com/office/drawing/2014/main" id="{E94D20C8-3E21-CEFC-3CCA-A7ADDA8545A2}"/>
              </a:ext>
            </a:extLst>
          </p:cNvPr>
          <p:cNvSpPr txBox="1"/>
          <p:nvPr/>
        </p:nvSpPr>
        <p:spPr>
          <a:xfrm>
            <a:off x="4747286" y="929404"/>
            <a:ext cx="3945355" cy="1247008"/>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Fork</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copy of the repo on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p:txBody>
      </p:sp>
      <p:sp>
        <p:nvSpPr>
          <p:cNvPr id="13" name="TextBox 12">
            <a:extLst>
              <a:ext uri="{FF2B5EF4-FFF2-40B4-BE49-F238E27FC236}">
                <a16:creationId xmlns:a16="http://schemas.microsoft.com/office/drawing/2014/main" id="{BCA1990B-4175-588A-46EF-A807DBA53456}"/>
              </a:ext>
            </a:extLst>
          </p:cNvPr>
          <p:cNvSpPr txBox="1"/>
          <p:nvPr/>
        </p:nvSpPr>
        <p:spPr>
          <a:xfrm>
            <a:off x="6332761" y="3274932"/>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grpSp>
        <p:nvGrpSpPr>
          <p:cNvPr id="15" name="Group 14">
            <a:extLst>
              <a:ext uri="{FF2B5EF4-FFF2-40B4-BE49-F238E27FC236}">
                <a16:creationId xmlns:a16="http://schemas.microsoft.com/office/drawing/2014/main" id="{57528A1F-1606-1916-3C3F-4CFC704EAB8B}"/>
              </a:ext>
            </a:extLst>
          </p:cNvPr>
          <p:cNvGrpSpPr/>
          <p:nvPr/>
        </p:nvGrpSpPr>
        <p:grpSpPr>
          <a:xfrm>
            <a:off x="5197616" y="2363168"/>
            <a:ext cx="846836" cy="1008055"/>
            <a:chOff x="206230" y="1282592"/>
            <a:chExt cx="1696014" cy="2119548"/>
          </a:xfrm>
        </p:grpSpPr>
        <p:pic>
          <p:nvPicPr>
            <p:cNvPr id="16" name="Picture 15">
              <a:extLst>
                <a:ext uri="{FF2B5EF4-FFF2-40B4-BE49-F238E27FC236}">
                  <a16:creationId xmlns:a16="http://schemas.microsoft.com/office/drawing/2014/main" id="{DA40D8F1-CD2D-E772-A2E4-F4DF6046A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17" name="Rectangle 16">
              <a:extLst>
                <a:ext uri="{FF2B5EF4-FFF2-40B4-BE49-F238E27FC236}">
                  <a16:creationId xmlns:a16="http://schemas.microsoft.com/office/drawing/2014/main" id="{B833F805-94DE-446C-B20B-21AE20635C93}"/>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6" descr="GitHub Logo, history, meaning, symbol, PNG">
              <a:extLst>
                <a:ext uri="{FF2B5EF4-FFF2-40B4-BE49-F238E27FC236}">
                  <a16:creationId xmlns:a16="http://schemas.microsoft.com/office/drawing/2014/main" id="{DDAB5CE5-7AD9-9DEF-7993-DA6778B8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F4957061-3E1C-7ACD-9E9B-54CBE088CCB8}"/>
              </a:ext>
            </a:extLst>
          </p:cNvPr>
          <p:cNvCxnSpPr>
            <a:cxnSpLocks/>
          </p:cNvCxnSpPr>
          <p:nvPr/>
        </p:nvCxnSpPr>
        <p:spPr>
          <a:xfrm>
            <a:off x="6598017" y="284352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29A815FA-8BC3-A1E9-205F-F8A2B279AF3C}"/>
              </a:ext>
            </a:extLst>
          </p:cNvPr>
          <p:cNvCxnSpPr>
            <a:cxnSpLocks/>
            <a:stCxn id="23" idx="2"/>
            <a:endCxn id="12" idx="0"/>
          </p:cNvCxnSpPr>
          <p:nvPr/>
        </p:nvCxnSpPr>
        <p:spPr>
          <a:xfrm rot="5400000">
            <a:off x="6133685" y="3531659"/>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A17DBD1-DFC3-BF65-B3BA-B42356188E94}"/>
              </a:ext>
            </a:extLst>
          </p:cNvPr>
          <p:cNvGrpSpPr/>
          <p:nvPr/>
        </p:nvGrpSpPr>
        <p:grpSpPr>
          <a:xfrm>
            <a:off x="6375846" y="2626101"/>
            <a:ext cx="444342" cy="444342"/>
            <a:chOff x="1841124" y="2145543"/>
            <a:chExt cx="444342" cy="444342"/>
          </a:xfrm>
        </p:grpSpPr>
        <p:sp>
          <p:nvSpPr>
            <p:cNvPr id="22" name="Oval 21">
              <a:extLst>
                <a:ext uri="{FF2B5EF4-FFF2-40B4-BE49-F238E27FC236}">
                  <a16:creationId xmlns:a16="http://schemas.microsoft.com/office/drawing/2014/main" id="{667593C0-FA63-D2E7-F9EF-B271475B071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take snapshot Icon - Download take snapshot Icon 2676982 | Noun Project">
              <a:extLst>
                <a:ext uri="{FF2B5EF4-FFF2-40B4-BE49-F238E27FC236}">
                  <a16:creationId xmlns:a16="http://schemas.microsoft.com/office/drawing/2014/main" id="{FBC37DAF-7116-EF88-5CFA-1B63C0151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F3F4374-A664-96E0-F85C-7DAF908157F6}"/>
              </a:ext>
            </a:extLst>
          </p:cNvPr>
          <p:cNvCxnSpPr>
            <a:cxnSpLocks/>
          </p:cNvCxnSpPr>
          <p:nvPr/>
        </p:nvCxnSpPr>
        <p:spPr>
          <a:xfrm>
            <a:off x="6598017" y="423798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96460FF-C318-E893-6FA2-A59889BA8FB1}"/>
              </a:ext>
            </a:extLst>
          </p:cNvPr>
          <p:cNvGrpSpPr/>
          <p:nvPr/>
        </p:nvGrpSpPr>
        <p:grpSpPr>
          <a:xfrm>
            <a:off x="6372730" y="3995991"/>
            <a:ext cx="444342" cy="444342"/>
            <a:chOff x="1841124" y="2145543"/>
            <a:chExt cx="444342" cy="444342"/>
          </a:xfrm>
        </p:grpSpPr>
        <p:sp>
          <p:nvSpPr>
            <p:cNvPr id="11" name="Oval 10">
              <a:extLst>
                <a:ext uri="{FF2B5EF4-FFF2-40B4-BE49-F238E27FC236}">
                  <a16:creationId xmlns:a16="http://schemas.microsoft.com/office/drawing/2014/main" id="{EF5E50B5-EBD0-B1CC-3205-3AF958A8190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take snapshot Icon - Download take snapshot Icon 2676982 | Noun Project">
              <a:extLst>
                <a:ext uri="{FF2B5EF4-FFF2-40B4-BE49-F238E27FC236}">
                  <a16:creationId xmlns:a16="http://schemas.microsoft.com/office/drawing/2014/main" id="{FD77EF96-A5A3-2D94-9241-38B8F7F44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5AE92B6-B0D4-BCF5-84F1-011E97DC23CB}"/>
              </a:ext>
            </a:extLst>
          </p:cNvPr>
          <p:cNvGrpSpPr/>
          <p:nvPr/>
        </p:nvGrpSpPr>
        <p:grpSpPr>
          <a:xfrm>
            <a:off x="5191969" y="3714134"/>
            <a:ext cx="846836" cy="1008055"/>
            <a:chOff x="206230" y="1282592"/>
            <a:chExt cx="1696014" cy="2119548"/>
          </a:xfrm>
        </p:grpSpPr>
        <p:pic>
          <p:nvPicPr>
            <p:cNvPr id="28" name="Picture 27">
              <a:extLst>
                <a:ext uri="{FF2B5EF4-FFF2-40B4-BE49-F238E27FC236}">
                  <a16:creationId xmlns:a16="http://schemas.microsoft.com/office/drawing/2014/main" id="{824DA8A7-0443-A20A-2536-D79BA55E4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9" name="Rectangle 28">
              <a:extLst>
                <a:ext uri="{FF2B5EF4-FFF2-40B4-BE49-F238E27FC236}">
                  <a16:creationId xmlns:a16="http://schemas.microsoft.com/office/drawing/2014/main" id="{51B2CB5E-043C-6D24-4EEA-95F80E8D6FE8}"/>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31E24C19-C72C-8AE8-9629-4432FBF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1D25525-5FA6-29CA-B6C8-509BDA6D134A}"/>
              </a:ext>
            </a:extLst>
          </p:cNvPr>
          <p:cNvSpPr txBox="1"/>
          <p:nvPr/>
        </p:nvSpPr>
        <p:spPr>
          <a:xfrm>
            <a:off x="1831178" y="3274932"/>
            <a:ext cx="1449926"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clone</a:t>
            </a:r>
          </a:p>
        </p:txBody>
      </p:sp>
      <p:grpSp>
        <p:nvGrpSpPr>
          <p:cNvPr id="32" name="Group 31">
            <a:extLst>
              <a:ext uri="{FF2B5EF4-FFF2-40B4-BE49-F238E27FC236}">
                <a16:creationId xmlns:a16="http://schemas.microsoft.com/office/drawing/2014/main" id="{1D58C56C-EB70-A3F1-DD1C-7A673C32FA51}"/>
              </a:ext>
            </a:extLst>
          </p:cNvPr>
          <p:cNvGrpSpPr/>
          <p:nvPr/>
        </p:nvGrpSpPr>
        <p:grpSpPr>
          <a:xfrm>
            <a:off x="696033" y="2366312"/>
            <a:ext cx="846836" cy="1008055"/>
            <a:chOff x="206230" y="1282592"/>
            <a:chExt cx="1696014" cy="2119548"/>
          </a:xfrm>
        </p:grpSpPr>
        <p:pic>
          <p:nvPicPr>
            <p:cNvPr id="33" name="Picture 32">
              <a:extLst>
                <a:ext uri="{FF2B5EF4-FFF2-40B4-BE49-F238E27FC236}">
                  <a16:creationId xmlns:a16="http://schemas.microsoft.com/office/drawing/2014/main" id="{B013C59D-70D8-E6EA-F9B5-7789D6FA93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34" name="Rectangle 33">
              <a:extLst>
                <a:ext uri="{FF2B5EF4-FFF2-40B4-BE49-F238E27FC236}">
                  <a16:creationId xmlns:a16="http://schemas.microsoft.com/office/drawing/2014/main" id="{C78C3F94-5792-7488-0283-0A8298F90991}"/>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6" descr="GitHub Logo, history, meaning, symbol, PNG">
              <a:extLst>
                <a:ext uri="{FF2B5EF4-FFF2-40B4-BE49-F238E27FC236}">
                  <a16:creationId xmlns:a16="http://schemas.microsoft.com/office/drawing/2014/main" id="{87EBE6AE-BA53-F1B2-784C-1980CE8FF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Arrow Connector 35">
            <a:extLst>
              <a:ext uri="{FF2B5EF4-FFF2-40B4-BE49-F238E27FC236}">
                <a16:creationId xmlns:a16="http://schemas.microsoft.com/office/drawing/2014/main" id="{D8A8B029-AE97-0F99-7B03-EBCFE49F1D3B}"/>
              </a:ext>
            </a:extLst>
          </p:cNvPr>
          <p:cNvCxnSpPr>
            <a:cxnSpLocks/>
          </p:cNvCxnSpPr>
          <p:nvPr/>
        </p:nvCxnSpPr>
        <p:spPr>
          <a:xfrm>
            <a:off x="2096434" y="284666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D3A247BC-E04E-805F-F6F0-D21EC68A72E6}"/>
              </a:ext>
            </a:extLst>
          </p:cNvPr>
          <p:cNvCxnSpPr>
            <a:cxnSpLocks/>
            <a:stCxn id="41" idx="2"/>
            <a:endCxn id="45" idx="0"/>
          </p:cNvCxnSpPr>
          <p:nvPr/>
        </p:nvCxnSpPr>
        <p:spPr>
          <a:xfrm rot="5400000">
            <a:off x="1632102" y="3534803"/>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5F91DA69-258A-2365-FD3A-999843BD626E}"/>
              </a:ext>
            </a:extLst>
          </p:cNvPr>
          <p:cNvGrpSpPr/>
          <p:nvPr/>
        </p:nvGrpSpPr>
        <p:grpSpPr>
          <a:xfrm>
            <a:off x="1874263" y="2629245"/>
            <a:ext cx="444342" cy="444342"/>
            <a:chOff x="1841124" y="2145543"/>
            <a:chExt cx="444342" cy="444342"/>
          </a:xfrm>
        </p:grpSpPr>
        <p:sp>
          <p:nvSpPr>
            <p:cNvPr id="40" name="Oval 39">
              <a:extLst>
                <a:ext uri="{FF2B5EF4-FFF2-40B4-BE49-F238E27FC236}">
                  <a16:creationId xmlns:a16="http://schemas.microsoft.com/office/drawing/2014/main" id="{548C211C-41AA-9711-F0B7-342BD7DAA23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2" descr="take snapshot Icon - Download take snapshot Icon 2676982 | Noun Project">
              <a:extLst>
                <a:ext uri="{FF2B5EF4-FFF2-40B4-BE49-F238E27FC236}">
                  <a16:creationId xmlns:a16="http://schemas.microsoft.com/office/drawing/2014/main" id="{31CE3A10-F037-41AF-CB54-A95054CD1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Arrow Connector 41">
            <a:extLst>
              <a:ext uri="{FF2B5EF4-FFF2-40B4-BE49-F238E27FC236}">
                <a16:creationId xmlns:a16="http://schemas.microsoft.com/office/drawing/2014/main" id="{AECDE8A7-3089-7FF4-8160-FFF65EEC339D}"/>
              </a:ext>
            </a:extLst>
          </p:cNvPr>
          <p:cNvCxnSpPr>
            <a:cxnSpLocks/>
          </p:cNvCxnSpPr>
          <p:nvPr/>
        </p:nvCxnSpPr>
        <p:spPr>
          <a:xfrm>
            <a:off x="2096434" y="424112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896084A-5F45-9A99-91F1-73ED80043D7C}"/>
              </a:ext>
            </a:extLst>
          </p:cNvPr>
          <p:cNvGrpSpPr/>
          <p:nvPr/>
        </p:nvGrpSpPr>
        <p:grpSpPr>
          <a:xfrm>
            <a:off x="1871147" y="3999135"/>
            <a:ext cx="444342" cy="444342"/>
            <a:chOff x="1841124" y="2145543"/>
            <a:chExt cx="444342" cy="444342"/>
          </a:xfrm>
        </p:grpSpPr>
        <p:sp>
          <p:nvSpPr>
            <p:cNvPr id="44" name="Oval 43">
              <a:extLst>
                <a:ext uri="{FF2B5EF4-FFF2-40B4-BE49-F238E27FC236}">
                  <a16:creationId xmlns:a16="http://schemas.microsoft.com/office/drawing/2014/main" id="{C670C9CA-048A-2225-395E-AF9A0FA22C2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2" descr="take snapshot Icon - Download take snapshot Icon 2676982 | Noun Project">
              <a:extLst>
                <a:ext uri="{FF2B5EF4-FFF2-40B4-BE49-F238E27FC236}">
                  <a16:creationId xmlns:a16="http://schemas.microsoft.com/office/drawing/2014/main" id="{61FA6E6E-C43C-49F9-73A6-87CE1A7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CAAAE87C-B965-B90E-16BF-22CBEFECC43B}"/>
              </a:ext>
            </a:extLst>
          </p:cNvPr>
          <p:cNvSpPr txBox="1"/>
          <p:nvPr/>
        </p:nvSpPr>
        <p:spPr>
          <a:xfrm>
            <a:off x="409428" y="4441363"/>
            <a:ext cx="1413039" cy="360612"/>
          </a:xfrm>
          <a:prstGeom prst="rect">
            <a:avLst/>
          </a:prstGeom>
          <a:noFill/>
        </p:spPr>
        <p:txBody>
          <a:bodyPr wrap="square" rtlCol="0" anchor="ctr">
            <a:spAutoFit/>
          </a:bodyPr>
          <a:lstStyle/>
          <a:p>
            <a:pPr algn="ctr">
              <a:lnSpc>
                <a:spcPct val="120000"/>
              </a:lnSpc>
            </a:pPr>
            <a:r>
              <a:rPr lang="en-US" sz="1200" b="1" dirty="0">
                <a:solidFill>
                  <a:srgbClr val="C00000"/>
                </a:solidFill>
                <a:latin typeface="Arial" charset="0"/>
              </a:rPr>
              <a:t>local</a:t>
            </a:r>
            <a:r>
              <a:rPr lang="en-US" sz="1600" b="1" dirty="0">
                <a:solidFill>
                  <a:srgbClr val="C00000"/>
                </a:solidFill>
                <a:latin typeface="Arial" charset="0"/>
              </a:rPr>
              <a:t> </a:t>
            </a:r>
            <a:r>
              <a:rPr lang="en-US" sz="1200" b="1" dirty="0">
                <a:solidFill>
                  <a:srgbClr val="C00000"/>
                </a:solidFill>
                <a:latin typeface="Arial" charset="0"/>
              </a:rPr>
              <a:t>repository</a:t>
            </a:r>
            <a:endParaRPr lang="en-US" sz="1600" b="1" dirty="0">
              <a:solidFill>
                <a:srgbClr val="C00000"/>
              </a:solidFill>
              <a:latin typeface="Arial" charset="0"/>
            </a:endParaRPr>
          </a:p>
        </p:txBody>
      </p:sp>
      <p:grpSp>
        <p:nvGrpSpPr>
          <p:cNvPr id="51" name="Group 50">
            <a:extLst>
              <a:ext uri="{FF2B5EF4-FFF2-40B4-BE49-F238E27FC236}">
                <a16:creationId xmlns:a16="http://schemas.microsoft.com/office/drawing/2014/main" id="{3CBBFE1E-B5B2-CFDE-68C7-D01F2DE3B2DF}"/>
              </a:ext>
            </a:extLst>
          </p:cNvPr>
          <p:cNvGrpSpPr/>
          <p:nvPr/>
        </p:nvGrpSpPr>
        <p:grpSpPr>
          <a:xfrm>
            <a:off x="708997" y="3805109"/>
            <a:ext cx="836611" cy="784842"/>
            <a:chOff x="3797456" y="733321"/>
            <a:chExt cx="2178743" cy="1997180"/>
          </a:xfrm>
        </p:grpSpPr>
        <p:pic>
          <p:nvPicPr>
            <p:cNvPr id="52" name="Picture 51">
              <a:extLst>
                <a:ext uri="{FF2B5EF4-FFF2-40B4-BE49-F238E27FC236}">
                  <a16:creationId xmlns:a16="http://schemas.microsoft.com/office/drawing/2014/main" id="{B264784F-A4C5-CA70-F763-221D459992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53" name="Rectangle 52">
              <a:extLst>
                <a:ext uri="{FF2B5EF4-FFF2-40B4-BE49-F238E27FC236}">
                  <a16:creationId xmlns:a16="http://schemas.microsoft.com/office/drawing/2014/main" id="{FF2F6F7E-F67E-0C4F-1343-501F74CA3B26}"/>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4BE1934-4B7C-22E5-0B10-EF6AD04929C6}"/>
              </a:ext>
            </a:extLst>
          </p:cNvPr>
          <p:cNvSpPr/>
          <p:nvPr/>
        </p:nvSpPr>
        <p:spPr>
          <a:xfrm>
            <a:off x="409428" y="3623619"/>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A32CCC-AFD3-4759-1B6D-B17CE9EA7396}"/>
              </a:ext>
            </a:extLst>
          </p:cNvPr>
          <p:cNvSpPr/>
          <p:nvPr/>
        </p:nvSpPr>
        <p:spPr>
          <a:xfrm>
            <a:off x="4892876" y="3600655"/>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22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2925436"/>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F0920-54AC-74F1-07C2-3F8AA6F1FB5F}"/>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9" name="TextBox 8">
            <a:extLst>
              <a:ext uri="{FF2B5EF4-FFF2-40B4-BE49-F238E27FC236}">
                <a16:creationId xmlns:a16="http://schemas.microsoft.com/office/drawing/2014/main" id="{643F04E2-FAAA-EBC2-A86D-69AE4C4149E1}"/>
              </a:ext>
            </a:extLst>
          </p:cNvPr>
          <p:cNvSpPr txBox="1"/>
          <p:nvPr/>
        </p:nvSpPr>
        <p:spPr>
          <a:xfrm>
            <a:off x="493296" y="1039761"/>
            <a:ext cx="7919184"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Your collaborator gave you access to a repository that contains shared code. You want to be able to make your own changes and push them to the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163808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 (then clone)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3570043"/>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B81D0E-FBD5-E62D-BD78-49F9A3FB48F3}"/>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1" name="TextBox 10">
            <a:extLst>
              <a:ext uri="{FF2B5EF4-FFF2-40B4-BE49-F238E27FC236}">
                <a16:creationId xmlns:a16="http://schemas.microsoft.com/office/drawing/2014/main" id="{89B3FA76-67DA-799A-D6BC-1DF1E3B1D63C}"/>
              </a:ext>
            </a:extLst>
          </p:cNvPr>
          <p:cNvSpPr txBox="1"/>
          <p:nvPr/>
        </p:nvSpPr>
        <p:spPr>
          <a:xfrm>
            <a:off x="493296" y="1039761"/>
            <a:ext cx="7848846"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found a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 and think it would be a great starting point for a project you’re working on.</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26938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2001" y="2496003"/>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An error. You can’t clone without access.</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2001" y="3087308"/>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but you couldn’t push changes.</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1" y="248395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3" name="TextBox 2">
            <a:extLst>
              <a:ext uri="{FF2B5EF4-FFF2-40B4-BE49-F238E27FC236}">
                <a16:creationId xmlns:a16="http://schemas.microsoft.com/office/drawing/2014/main" id="{FDEE9BB9-FF45-15E9-ACC2-83B92CB2BFC3}"/>
              </a:ext>
            </a:extLst>
          </p:cNvPr>
          <p:cNvSpPr txBox="1"/>
          <p:nvPr/>
        </p:nvSpPr>
        <p:spPr>
          <a:xfrm>
            <a:off x="692044" y="3086776"/>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4" name="TextBox 3">
            <a:extLst>
              <a:ext uri="{FF2B5EF4-FFF2-40B4-BE49-F238E27FC236}">
                <a16:creationId xmlns:a16="http://schemas.microsoft.com/office/drawing/2014/main" id="{65D26297-8A8B-35C1-811C-EA991FDE647B}"/>
              </a:ext>
            </a:extLst>
          </p:cNvPr>
          <p:cNvSpPr txBox="1"/>
          <p:nvPr/>
        </p:nvSpPr>
        <p:spPr>
          <a:xfrm>
            <a:off x="1521999" y="3996997"/>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and you could push changes to the </a:t>
            </a:r>
            <a:r>
              <a:rPr lang="en-US" dirty="0" err="1">
                <a:solidFill>
                  <a:srgbClr val="000000"/>
                </a:solidFill>
                <a:latin typeface="Courier New" panose="02070309020205020404" pitchFamily="49" charset="0"/>
                <a:cs typeface="Courier New" panose="02070309020205020404" pitchFamily="49" charset="0"/>
              </a:rPr>
              <a:t>Github</a:t>
            </a:r>
            <a:r>
              <a:rPr lang="en-US" dirty="0">
                <a:solidFill>
                  <a:srgbClr val="000000"/>
                </a:solidFill>
                <a:latin typeface="Courier New" panose="02070309020205020404" pitchFamily="49" charset="0"/>
                <a:cs typeface="Courier New" panose="02070309020205020404" pitchFamily="49" charset="0"/>
              </a:rPr>
              <a:t> repo.</a:t>
            </a:r>
          </a:p>
        </p:txBody>
      </p:sp>
      <p:sp>
        <p:nvSpPr>
          <p:cNvPr id="7" name="TextBox 6">
            <a:extLst>
              <a:ext uri="{FF2B5EF4-FFF2-40B4-BE49-F238E27FC236}">
                <a16:creationId xmlns:a16="http://schemas.microsoft.com/office/drawing/2014/main" id="{26C67923-3D7E-84C8-EDE6-A26D16341AA4}"/>
              </a:ext>
            </a:extLst>
          </p:cNvPr>
          <p:cNvSpPr txBox="1"/>
          <p:nvPr/>
        </p:nvSpPr>
        <p:spPr>
          <a:xfrm>
            <a:off x="692040" y="399780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FF8E0E36-DD1E-9B10-4183-BD1F6B061CC0}"/>
              </a:ext>
            </a:extLst>
          </p:cNvPr>
          <p:cNvSpPr/>
          <p:nvPr/>
        </p:nvSpPr>
        <p:spPr>
          <a:xfrm>
            <a:off x="572769" y="3007261"/>
            <a:ext cx="7875205" cy="89454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22044E-FD04-DC9C-2CEC-20C243EE87FF}"/>
              </a:ext>
            </a:extLst>
          </p:cNvPr>
          <p:cNvSpPr txBox="1"/>
          <p:nvPr/>
        </p:nvSpPr>
        <p:spPr>
          <a:xfrm>
            <a:off x="493296" y="1039761"/>
            <a:ext cx="7736304" cy="1293175"/>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find a repo on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that has some room for improvement, but to which you don’t have access.</a:t>
            </a:r>
          </a:p>
          <a:p>
            <a:pPr>
              <a:lnSpc>
                <a:spcPct val="150000"/>
              </a:lnSpc>
            </a:pPr>
            <a:endParaRPr lang="en-US" sz="500" dirty="0">
              <a:solidFill>
                <a:srgbClr val="000000"/>
              </a:solidFill>
              <a:cs typeface="Courier New" panose="02070309020205020404" pitchFamily="49" charset="0"/>
            </a:endParaRPr>
          </a:p>
          <a:p>
            <a:pPr>
              <a:lnSpc>
                <a:spcPct val="150000"/>
              </a:lnSpc>
            </a:pPr>
            <a:r>
              <a:rPr lang="en-US" sz="1600" b="1" dirty="0">
                <a:solidFill>
                  <a:srgbClr val="000000"/>
                </a:solidFill>
                <a:cs typeface="Courier New" panose="02070309020205020404" pitchFamily="49" charset="0"/>
              </a:rPr>
              <a:t>What would happen if you tried to clone the repository?</a:t>
            </a:r>
          </a:p>
        </p:txBody>
      </p:sp>
    </p:spTree>
    <p:extLst>
      <p:ext uri="{BB962C8B-B14F-4D97-AF65-F5344CB8AC3E}">
        <p14:creationId xmlns:p14="http://schemas.microsoft.com/office/powerpoint/2010/main" val="122028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493295" y="2084339"/>
            <a:ext cx="8124722" cy="2789965"/>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err="1">
                <a:solidFill>
                  <a:srgbClr val="1B202F"/>
                </a:solidFill>
                <a:latin typeface="Courier New" panose="02070309020205020404" pitchFamily="49" charset="0"/>
                <a:cs typeface="Courier New" panose="02070309020205020404" pitchFamily="49" charset="0"/>
              </a:rPr>
              <a:t>leverest</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
        <p:nvSpPr>
          <p:cNvPr id="8" name="TextBox 7">
            <a:extLst>
              <a:ext uri="{FF2B5EF4-FFF2-40B4-BE49-F238E27FC236}">
                <a16:creationId xmlns:a16="http://schemas.microsoft.com/office/drawing/2014/main" id="{F1C956B8-58EB-405B-B563-0CE763877B1A}"/>
              </a:ext>
            </a:extLst>
          </p:cNvPr>
          <p:cNvSpPr txBox="1"/>
          <p:nvPr/>
        </p:nvSpPr>
        <p:spPr>
          <a:xfrm>
            <a:off x="409428" y="2814751"/>
            <a:ext cx="8208589"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clone https://github.com/&lt;yourusername&gt;/putitalltogether.git</a:t>
            </a:r>
          </a:p>
          <a:p>
            <a:pPr algn="ctr"/>
            <a:r>
              <a:rPr lang="en-US" sz="1600" dirty="0">
                <a:solidFill>
                  <a:srgbClr val="1B202F"/>
                </a:solidFill>
                <a:latin typeface="Courier New" panose="02070309020205020404" pitchFamily="49" charset="0"/>
                <a:cs typeface="Courier New" panose="02070309020205020404" pitchFamily="49" charset="0"/>
              </a:rPr>
              <a:t>cd </a:t>
            </a:r>
            <a:r>
              <a:rPr lang="en-US" sz="1600" dirty="0" err="1">
                <a:solidFill>
                  <a:srgbClr val="1B202F"/>
                </a:solidFill>
                <a:latin typeface="Courier New" panose="02070309020205020404" pitchFamily="49" charset="0"/>
                <a:cs typeface="Courier New" panose="02070309020205020404" pitchFamily="49" charset="0"/>
              </a:rPr>
              <a:t>putitalltogether</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touch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nano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add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commit –m “Add Alex’s text file”</a:t>
            </a: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662871" y="2126380"/>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Fork repo on </a:t>
            </a:r>
            <a:r>
              <a:rPr lang="en-US" sz="1500" dirty="0" err="1">
                <a:solidFill>
                  <a:srgbClr val="1B202F"/>
                </a:solidFill>
              </a:rPr>
              <a:t>Github</a:t>
            </a:r>
            <a:endParaRPr lang="en-US" sz="1500" dirty="0">
              <a:solidFill>
                <a:srgbClr val="1B202F"/>
              </a:solidFill>
            </a:endParaRPr>
          </a:p>
        </p:txBody>
      </p:sp>
      <p:sp>
        <p:nvSpPr>
          <p:cNvPr id="4" name="TextBox 3">
            <a:extLst>
              <a:ext uri="{FF2B5EF4-FFF2-40B4-BE49-F238E27FC236}">
                <a16:creationId xmlns:a16="http://schemas.microsoft.com/office/drawing/2014/main" id="{0FAF92A1-2E36-6137-D924-FCC25BBE7A25}"/>
              </a:ext>
            </a:extLst>
          </p:cNvPr>
          <p:cNvSpPr txBox="1"/>
          <p:nvPr/>
        </p:nvSpPr>
        <p:spPr>
          <a:xfrm>
            <a:off x="662870" y="2491586"/>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On your local machine:</a:t>
            </a:r>
          </a:p>
        </p:txBody>
      </p:sp>
    </p:spTree>
    <p:extLst>
      <p:ext uri="{BB962C8B-B14F-4D97-AF65-F5344CB8AC3E}">
        <p14:creationId xmlns:p14="http://schemas.microsoft.com/office/powerpoint/2010/main" val="6750186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768743" y="2145503"/>
            <a:ext cx="7582238"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3" name="TextBox 2">
            <a:extLst>
              <a:ext uri="{FF2B5EF4-FFF2-40B4-BE49-F238E27FC236}">
                <a16:creationId xmlns:a16="http://schemas.microsoft.com/office/drawing/2014/main" id="{09BF055C-B4F0-FE7F-7339-8C8FD7A488DA}"/>
              </a:ext>
            </a:extLst>
          </p:cNvPr>
          <p:cNvSpPr txBox="1"/>
          <p:nvPr/>
        </p:nvSpPr>
        <p:spPr>
          <a:xfrm>
            <a:off x="990471" y="2269491"/>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Submit a pull request to me  </a:t>
            </a:r>
          </a:p>
        </p:txBody>
      </p:sp>
      <p:pic>
        <p:nvPicPr>
          <p:cNvPr id="7" name="Picture 6">
            <a:extLst>
              <a:ext uri="{FF2B5EF4-FFF2-40B4-BE49-F238E27FC236}">
                <a16:creationId xmlns:a16="http://schemas.microsoft.com/office/drawing/2014/main" id="{3DF8594D-9727-A840-7AA7-A4E91BBCE7C7}"/>
              </a:ext>
            </a:extLst>
          </p:cNvPr>
          <p:cNvPicPr>
            <a:picLocks noChangeAspect="1"/>
          </p:cNvPicPr>
          <p:nvPr/>
        </p:nvPicPr>
        <p:blipFill>
          <a:blip r:embed="rId3"/>
          <a:stretch>
            <a:fillRect/>
          </a:stretch>
        </p:blipFill>
        <p:spPr>
          <a:xfrm>
            <a:off x="1177580" y="2683754"/>
            <a:ext cx="6788839" cy="469642"/>
          </a:xfrm>
          <a:prstGeom prst="rect">
            <a:avLst/>
          </a:prstGeom>
        </p:spPr>
      </p:pic>
      <p:sp>
        <p:nvSpPr>
          <p:cNvPr id="9" name="Rectangle 8">
            <a:extLst>
              <a:ext uri="{FF2B5EF4-FFF2-40B4-BE49-F238E27FC236}">
                <a16:creationId xmlns:a16="http://schemas.microsoft.com/office/drawing/2014/main" id="{91698334-FAA5-A8D5-47B4-4392EE53DEDB}"/>
              </a:ext>
            </a:extLst>
          </p:cNvPr>
          <p:cNvSpPr/>
          <p:nvPr/>
        </p:nvSpPr>
        <p:spPr>
          <a:xfrm>
            <a:off x="2006824" y="2667309"/>
            <a:ext cx="1262358" cy="5025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84B91-DB48-6E30-7176-92061B4CF71A}"/>
              </a:ext>
            </a:extLst>
          </p:cNvPr>
          <p:cNvPicPr>
            <a:picLocks noChangeAspect="1"/>
          </p:cNvPicPr>
          <p:nvPr/>
        </p:nvPicPr>
        <p:blipFill>
          <a:blip r:embed="rId4"/>
          <a:stretch>
            <a:fillRect/>
          </a:stretch>
        </p:blipFill>
        <p:spPr>
          <a:xfrm>
            <a:off x="3594958" y="3263140"/>
            <a:ext cx="1954084" cy="538483"/>
          </a:xfrm>
          <a:prstGeom prst="rect">
            <a:avLst/>
          </a:prstGeom>
        </p:spPr>
      </p:pic>
      <p:pic>
        <p:nvPicPr>
          <p:cNvPr id="13" name="Picture 12">
            <a:extLst>
              <a:ext uri="{FF2B5EF4-FFF2-40B4-BE49-F238E27FC236}">
                <a16:creationId xmlns:a16="http://schemas.microsoft.com/office/drawing/2014/main" id="{02E72FA5-E978-171B-BC82-1CBB8B6AA600}"/>
              </a:ext>
            </a:extLst>
          </p:cNvPr>
          <p:cNvPicPr>
            <a:picLocks noChangeAspect="1"/>
          </p:cNvPicPr>
          <p:nvPr/>
        </p:nvPicPr>
        <p:blipFill>
          <a:blip r:embed="rId5"/>
          <a:stretch>
            <a:fillRect/>
          </a:stretch>
        </p:blipFill>
        <p:spPr>
          <a:xfrm>
            <a:off x="3594958" y="3911367"/>
            <a:ext cx="1954084" cy="516173"/>
          </a:xfrm>
          <a:prstGeom prst="rect">
            <a:avLst/>
          </a:prstGeom>
        </p:spPr>
      </p:pic>
      <p:sp>
        <p:nvSpPr>
          <p:cNvPr id="4" name="TextBox 3">
            <a:extLst>
              <a:ext uri="{FF2B5EF4-FFF2-40B4-BE49-F238E27FC236}">
                <a16:creationId xmlns:a16="http://schemas.microsoft.com/office/drawing/2014/main" id="{8E8D7D98-756F-9490-4FAC-CBC248F5A2A9}"/>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a:solidFill>
                  <a:srgbClr val="1B202F"/>
                </a:solidFill>
                <a:latin typeface="Courier New" panose="02070309020205020404" pitchFamily="49" charset="0"/>
                <a:cs typeface="Courier New" panose="02070309020205020404" pitchFamily="49" charset="0"/>
              </a:rPr>
              <a:t>alexschmid3/</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Tree>
    <p:extLst>
      <p:ext uri="{BB962C8B-B14F-4D97-AF65-F5344CB8AC3E}">
        <p14:creationId xmlns:p14="http://schemas.microsoft.com/office/powerpoint/2010/main" val="6096564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685615" y="3029528"/>
            <a:ext cx="7857686" cy="1579418"/>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2</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907382"/>
          </a:xfrm>
          <a:prstGeom prst="rect">
            <a:avLst/>
          </a:prstGeom>
          <a:noFill/>
          <a:ln>
            <a:noFill/>
          </a:ln>
        </p:spPr>
        <p:txBody>
          <a:bodyPr wrap="square" rtlCol="0">
            <a:spAutoFit/>
          </a:bodyPr>
          <a:lstStyle/>
          <a:p>
            <a:pPr>
              <a:lnSpc>
                <a:spcPct val="150000"/>
              </a:lnSpc>
            </a:pPr>
            <a:r>
              <a:rPr lang="en-US" sz="1600" dirty="0">
                <a:solidFill>
                  <a:srgbClr val="1B202F"/>
                </a:solidFill>
              </a:rPr>
              <a:t>Get a list of the contents of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send the output to </a:t>
            </a:r>
            <a:r>
              <a:rPr lang="en-US" sz="1600" dirty="0">
                <a:solidFill>
                  <a:srgbClr val="1B202F"/>
                </a:solidFill>
                <a:latin typeface="Courier New" panose="02070309020205020404" pitchFamily="49" charset="0"/>
                <a:cs typeface="Courier New" panose="02070309020205020404" pitchFamily="49" charset="0"/>
              </a:rPr>
              <a:t>outputs/studentlist.txt</a:t>
            </a:r>
            <a:r>
              <a:rPr lang="en-US" sz="1600" dirty="0">
                <a:solidFill>
                  <a:srgbClr val="1B202F"/>
                </a:solidFill>
              </a:rPr>
              <a:t>. What do you notice when you run git status? What happens when you try to add and commit changes? </a:t>
            </a:r>
          </a:p>
          <a:p>
            <a:pPr>
              <a:lnSpc>
                <a:spcPct val="150000"/>
              </a:lnSpc>
            </a:pPr>
            <a:r>
              <a:rPr lang="en-US" sz="1600" b="1" dirty="0">
                <a:solidFill>
                  <a:srgbClr val="1B202F"/>
                </a:solidFill>
              </a:rPr>
              <a:t>Hint:</a:t>
            </a:r>
          </a:p>
          <a:p>
            <a:pPr marL="285750" indent="-285750">
              <a:lnSpc>
                <a:spcPct val="150000"/>
              </a:lnSpc>
              <a:buFont typeface="Arial" panose="020B0604020202020204" pitchFamily="34" charset="0"/>
              <a:buChar char="•"/>
            </a:pPr>
            <a:r>
              <a:rPr lang="en-US" sz="1600" dirty="0">
                <a:solidFill>
                  <a:srgbClr val="1B202F"/>
                </a:solidFill>
              </a:rPr>
              <a:t>Print out the contents of </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gitignore</a:t>
            </a:r>
            <a:r>
              <a:rPr lang="en-US" sz="1600" dirty="0">
                <a:solidFill>
                  <a:srgbClr val="1B202F"/>
                </a:solidFill>
              </a:rPr>
              <a:t> file. What do you think this file’s purpose is?</a:t>
            </a:r>
          </a:p>
        </p:txBody>
      </p:sp>
      <p:sp>
        <p:nvSpPr>
          <p:cNvPr id="8" name="TextBox 7">
            <a:extLst>
              <a:ext uri="{FF2B5EF4-FFF2-40B4-BE49-F238E27FC236}">
                <a16:creationId xmlns:a16="http://schemas.microsoft.com/office/drawing/2014/main" id="{F1C956B8-58EB-405B-B563-0CE763877B1A}"/>
              </a:ext>
            </a:extLst>
          </p:cNvPr>
          <p:cNvSpPr txBox="1"/>
          <p:nvPr/>
        </p:nvSpPr>
        <p:spPr>
          <a:xfrm>
            <a:off x="410167" y="3510130"/>
            <a:ext cx="8208589" cy="584775"/>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ls students &gt; outputs/studentlist.txt</a:t>
            </a:r>
          </a:p>
          <a:p>
            <a:pPr algn="ctr"/>
            <a:r>
              <a:rPr lang="en-US" sz="1600" dirty="0">
                <a:solidFill>
                  <a:srgbClr val="1B202F"/>
                </a:solidFill>
                <a:latin typeface="Courier New" panose="02070309020205020404" pitchFamily="49" charset="0"/>
                <a:cs typeface="Courier New" panose="02070309020205020404" pitchFamily="49" charset="0"/>
              </a:rPr>
              <a:t>git add outputs/studentlist.txt</a:t>
            </a:r>
          </a:p>
        </p:txBody>
      </p:sp>
      <p:sp>
        <p:nvSpPr>
          <p:cNvPr id="4" name="TextBox 3">
            <a:extLst>
              <a:ext uri="{FF2B5EF4-FFF2-40B4-BE49-F238E27FC236}">
                <a16:creationId xmlns:a16="http://schemas.microsoft.com/office/drawing/2014/main" id="{0FAF92A1-2E36-6137-D924-FCC25BBE7A25}"/>
              </a:ext>
            </a:extLst>
          </p:cNvPr>
          <p:cNvSpPr txBox="1"/>
          <p:nvPr/>
        </p:nvSpPr>
        <p:spPr>
          <a:xfrm>
            <a:off x="802146" y="3170317"/>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Get list of contents and send to outputs</a:t>
            </a:r>
          </a:p>
        </p:txBody>
      </p:sp>
      <p:sp>
        <p:nvSpPr>
          <p:cNvPr id="3" name="TextBox 2">
            <a:extLst>
              <a:ext uri="{FF2B5EF4-FFF2-40B4-BE49-F238E27FC236}">
                <a16:creationId xmlns:a16="http://schemas.microsoft.com/office/drawing/2014/main" id="{2568ADE6-EE22-5490-EA4D-EAFF7B174D6F}"/>
              </a:ext>
            </a:extLst>
          </p:cNvPr>
          <p:cNvSpPr txBox="1"/>
          <p:nvPr/>
        </p:nvSpPr>
        <p:spPr>
          <a:xfrm>
            <a:off x="802146" y="4138248"/>
            <a:ext cx="7741155" cy="323165"/>
          </a:xfrm>
          <a:prstGeom prst="rect">
            <a:avLst/>
          </a:prstGeom>
          <a:noFill/>
          <a:ln>
            <a:noFill/>
          </a:ln>
        </p:spPr>
        <p:txBody>
          <a:bodyPr wrap="square" rtlCol="0">
            <a:spAutoFit/>
          </a:bodyPr>
          <a:lstStyle/>
          <a:p>
            <a:pPr>
              <a:spcAft>
                <a:spcPts val="4800"/>
              </a:spcAft>
            </a:pPr>
            <a:r>
              <a:rPr lang="en-US" sz="1500" dirty="0">
                <a:solidFill>
                  <a:srgbClr val="1B202F"/>
                </a:solidFill>
              </a:rPr>
              <a:t>2.    More info on </a:t>
            </a:r>
            <a:r>
              <a:rPr lang="en-US" sz="1500" dirty="0" err="1">
                <a:solidFill>
                  <a:srgbClr val="1B202F"/>
                </a:solidFill>
              </a:rPr>
              <a:t>gitignore</a:t>
            </a:r>
            <a:r>
              <a:rPr lang="en-US" sz="1500" dirty="0">
                <a:solidFill>
                  <a:srgbClr val="1B202F"/>
                </a:solidFill>
              </a:rPr>
              <a:t>: </a:t>
            </a:r>
            <a:r>
              <a:rPr lang="en-US" sz="1500" dirty="0">
                <a:solidFill>
                  <a:srgbClr val="1B202F"/>
                </a:solidFill>
                <a:hlinkClick r:id="rId3"/>
              </a:rPr>
              <a:t>https://swcarpentry.github.io/git-novice/06-ignore/index.html</a:t>
            </a:r>
            <a:r>
              <a:rPr lang="en-US" sz="1500" dirty="0">
                <a:solidFill>
                  <a:srgbClr val="1B202F"/>
                </a:solidFill>
              </a:rPr>
              <a:t> </a:t>
            </a:r>
          </a:p>
        </p:txBody>
      </p:sp>
    </p:spTree>
    <p:extLst>
      <p:ext uri="{BB962C8B-B14F-4D97-AF65-F5344CB8AC3E}">
        <p14:creationId xmlns:p14="http://schemas.microsoft.com/office/powerpoint/2010/main" val="32063921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Think-Pair-Share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barriers that prevent you (or may prevent others) from using a reproducible and auditable workflow. What makes reproducibility a hard standard to meet?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1-2 things that might make reproducibility hard for you or others </a:t>
            </a:r>
            <a:r>
              <a:rPr lang="en-US" sz="1600" b="1" dirty="0">
                <a:solidFill>
                  <a:srgbClr val="1B202F"/>
                </a:solidFill>
              </a:rPr>
              <a:t>(2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some ideas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5567795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grpSp>
        <p:nvGrpSpPr>
          <p:cNvPr id="3" name="object 3"/>
          <p:cNvGrpSpPr/>
          <p:nvPr/>
        </p:nvGrpSpPr>
        <p:grpSpPr>
          <a:xfrm>
            <a:off x="-6350" y="-6350"/>
            <a:ext cx="9156700" cy="5156200"/>
            <a:chOff x="-6350" y="-6350"/>
            <a:chExt cx="9156700" cy="5156200"/>
          </a:xfrm>
        </p:grpSpPr>
        <p:sp>
          <p:nvSpPr>
            <p:cNvPr id="4" name="object 4"/>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26807" y="1781555"/>
              <a:ext cx="254507" cy="1524000"/>
            </a:xfrm>
            <a:prstGeom prst="rect">
              <a:avLst/>
            </a:prstGeom>
          </p:spPr>
        </p:pic>
        <p:pic>
          <p:nvPicPr>
            <p:cNvPr id="6" name="object 6"/>
            <p:cNvPicPr/>
            <p:nvPr/>
          </p:nvPicPr>
          <p:blipFill>
            <a:blip r:embed="rId3" cstate="print"/>
            <a:stretch>
              <a:fillRect/>
            </a:stretch>
          </p:blipFill>
          <p:spPr>
            <a:xfrm>
              <a:off x="1684020" y="1781555"/>
              <a:ext cx="254507" cy="1524000"/>
            </a:xfrm>
            <a:prstGeom prst="rect">
              <a:avLst/>
            </a:prstGeom>
          </p:spPr>
        </p:pic>
      </p:grpSp>
      <p:sp>
        <p:nvSpPr>
          <p:cNvPr id="7" name="object 7"/>
          <p:cNvSpPr txBox="1">
            <a:spLocks noGrp="1"/>
          </p:cNvSpPr>
          <p:nvPr>
            <p:ph type="ctrTitle"/>
          </p:nvPr>
        </p:nvSpPr>
        <p:spPr>
          <a:xfrm>
            <a:off x="2942887" y="2056130"/>
            <a:ext cx="3326043" cy="1031239"/>
          </a:xfrm>
          <a:prstGeom prst="rect">
            <a:avLst/>
          </a:prstGeom>
        </p:spPr>
        <p:txBody>
          <a:bodyPr vert="horz" wrap="square" lIns="0" tIns="12700" rIns="0" bIns="0" rtlCol="0">
            <a:spAutoFit/>
          </a:bodyPr>
          <a:lstStyle/>
          <a:p>
            <a:pPr marL="12700">
              <a:lnSpc>
                <a:spcPct val="100000"/>
              </a:lnSpc>
              <a:spcBef>
                <a:spcPts val="100"/>
              </a:spcBef>
            </a:pPr>
            <a:r>
              <a:rPr sz="6600" b="0" spc="-75" dirty="0">
                <a:solidFill>
                  <a:srgbClr val="FFFFFF"/>
                </a:solidFill>
                <a:latin typeface="Arial Black"/>
                <a:cs typeface="Arial Black"/>
              </a:rPr>
              <a:t>LaTeX</a:t>
            </a:r>
            <a:endParaRPr sz="6600" dirty="0">
              <a:latin typeface="Arial Black"/>
              <a:cs typeface="Arial Black"/>
            </a:endParaRPr>
          </a:p>
        </p:txBody>
      </p:sp>
      <p:sp>
        <p:nvSpPr>
          <p:cNvPr id="8" name="object 8"/>
          <p:cNvSpPr txBox="1"/>
          <p:nvPr/>
        </p:nvSpPr>
        <p:spPr>
          <a:xfrm>
            <a:off x="2006854" y="3811930"/>
            <a:ext cx="519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sz="1800" b="1" dirty="0">
                <a:solidFill>
                  <a:srgbClr val="FFFFFF"/>
                </a:solidFill>
                <a:latin typeface="Calibri"/>
                <a:cs typeface="Calibri"/>
              </a:rPr>
              <a:t>Arthur</a:t>
            </a:r>
            <a:r>
              <a:rPr sz="1800" b="1" spc="-20" dirty="0">
                <a:solidFill>
                  <a:srgbClr val="FFFFFF"/>
                </a:solidFill>
                <a:latin typeface="Calibri"/>
                <a:cs typeface="Calibri"/>
              </a:rPr>
              <a:t> </a:t>
            </a:r>
            <a:r>
              <a:rPr sz="1800" b="1" spc="-10" dirty="0">
                <a:solidFill>
                  <a:srgbClr val="FFFFFF"/>
                </a:solidFill>
                <a:latin typeface="Calibri"/>
                <a:cs typeface="Calibri"/>
              </a:rPr>
              <a:t>Delarue</a:t>
            </a:r>
            <a:endParaRPr sz="18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B63-93DD-9BDC-1F7F-C7AE462FFB1A}"/>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D88FE551-3F26-5CC8-3464-4C7925BC93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42D9C44-1AA1-D2B8-878A-C62AED12592D}"/>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a:t>
            </a:r>
          </a:p>
        </p:txBody>
      </p:sp>
      <p:sp>
        <p:nvSpPr>
          <p:cNvPr id="6" name="TextBox 5">
            <a:extLst>
              <a:ext uri="{FF2B5EF4-FFF2-40B4-BE49-F238E27FC236}">
                <a16:creationId xmlns:a16="http://schemas.microsoft.com/office/drawing/2014/main" id="{4D134974-A469-123E-D517-18C13F844F0D}"/>
              </a:ext>
            </a:extLst>
          </p:cNvPr>
          <p:cNvSpPr txBox="1"/>
          <p:nvPr/>
        </p:nvSpPr>
        <p:spPr>
          <a:xfrm>
            <a:off x="451360" y="990828"/>
            <a:ext cx="8034155" cy="1826141"/>
          </a:xfrm>
          <a:prstGeom prst="rect">
            <a:avLst/>
          </a:prstGeom>
          <a:noFill/>
          <a:ln>
            <a:noFill/>
          </a:ln>
        </p:spPr>
        <p:txBody>
          <a:bodyPr wrap="square" rtlCol="0">
            <a:spAutoFit/>
          </a:bodyPr>
          <a:lstStyle/>
          <a:p>
            <a:pPr marL="12700">
              <a:lnSpc>
                <a:spcPct val="100000"/>
              </a:lnSpc>
              <a:spcBef>
                <a:spcPts val="1060"/>
              </a:spcBef>
            </a:pPr>
            <a:r>
              <a:rPr lang="en-US" sz="1600" dirty="0">
                <a:solidFill>
                  <a:srgbClr val="1B1F2E"/>
                </a:solidFill>
                <a:latin typeface="Arial MT"/>
                <a:cs typeface="Arial MT"/>
              </a:rPr>
              <a:t>At</a:t>
            </a:r>
            <a:r>
              <a:rPr lang="en-US" sz="1600" spc="-15" dirty="0">
                <a:solidFill>
                  <a:srgbClr val="1B1F2E"/>
                </a:solidFill>
                <a:latin typeface="Arial MT"/>
                <a:cs typeface="Arial MT"/>
              </a:rPr>
              <a:t> </a:t>
            </a:r>
            <a:r>
              <a:rPr lang="en-US" sz="1600" dirty="0">
                <a:solidFill>
                  <a:srgbClr val="1B1F2E"/>
                </a:solidFill>
                <a:latin typeface="Arial MT"/>
                <a:cs typeface="Arial MT"/>
              </a:rPr>
              <a:t>the</a:t>
            </a:r>
            <a:r>
              <a:rPr lang="en-US" sz="1600" spc="-30" dirty="0">
                <a:solidFill>
                  <a:srgbClr val="1B1F2E"/>
                </a:solidFill>
                <a:latin typeface="Arial MT"/>
                <a:cs typeface="Arial MT"/>
              </a:rPr>
              <a:t> </a:t>
            </a:r>
            <a:r>
              <a:rPr lang="en-US" sz="1600" dirty="0">
                <a:solidFill>
                  <a:srgbClr val="1B1F2E"/>
                </a:solidFill>
                <a:latin typeface="Arial MT"/>
                <a:cs typeface="Arial MT"/>
              </a:rPr>
              <a:t>end</a:t>
            </a:r>
            <a:r>
              <a:rPr lang="en-US" sz="1600" spc="-15" dirty="0">
                <a:solidFill>
                  <a:srgbClr val="1B1F2E"/>
                </a:solidFill>
                <a:latin typeface="Arial MT"/>
                <a:cs typeface="Arial MT"/>
              </a:rPr>
              <a:t> </a:t>
            </a:r>
            <a:r>
              <a:rPr lang="en-US" sz="1600" dirty="0">
                <a:solidFill>
                  <a:srgbClr val="1B1F2E"/>
                </a:solidFill>
                <a:latin typeface="Arial MT"/>
                <a:cs typeface="Arial MT"/>
              </a:rPr>
              <a:t>of</a:t>
            </a:r>
            <a:r>
              <a:rPr lang="en-US" sz="1600" spc="-10" dirty="0">
                <a:solidFill>
                  <a:srgbClr val="1B1F2E"/>
                </a:solidFill>
                <a:latin typeface="Arial MT"/>
                <a:cs typeface="Arial MT"/>
              </a:rPr>
              <a:t> </a:t>
            </a:r>
            <a:r>
              <a:rPr lang="en-US" sz="1600" dirty="0">
                <a:solidFill>
                  <a:srgbClr val="1B1F2E"/>
                </a:solidFill>
                <a:latin typeface="Arial MT"/>
                <a:cs typeface="Arial MT"/>
              </a:rPr>
              <a:t>the</a:t>
            </a:r>
            <a:r>
              <a:rPr lang="en-US" sz="1600" spc="-15" dirty="0">
                <a:solidFill>
                  <a:srgbClr val="1B1F2E"/>
                </a:solidFill>
                <a:latin typeface="Arial MT"/>
                <a:cs typeface="Arial MT"/>
              </a:rPr>
              <a:t> </a:t>
            </a:r>
            <a:r>
              <a:rPr lang="en-US" sz="1600" dirty="0">
                <a:solidFill>
                  <a:srgbClr val="1B1F2E"/>
                </a:solidFill>
                <a:latin typeface="Arial MT"/>
                <a:cs typeface="Arial MT"/>
              </a:rPr>
              <a:t>session,</a:t>
            </a:r>
            <a:r>
              <a:rPr lang="en-US" sz="1600" spc="-40" dirty="0">
                <a:solidFill>
                  <a:srgbClr val="1B1F2E"/>
                </a:solidFill>
                <a:latin typeface="Arial MT"/>
                <a:cs typeface="Arial MT"/>
              </a:rPr>
              <a:t> </a:t>
            </a:r>
            <a:r>
              <a:rPr lang="en-US" sz="1600" dirty="0">
                <a:solidFill>
                  <a:srgbClr val="1B1F2E"/>
                </a:solidFill>
                <a:latin typeface="Arial MT"/>
                <a:cs typeface="Arial MT"/>
              </a:rPr>
              <a:t>students</a:t>
            </a:r>
            <a:r>
              <a:rPr lang="en-US" sz="1600" spc="-5" dirty="0">
                <a:solidFill>
                  <a:srgbClr val="1B1F2E"/>
                </a:solidFill>
                <a:latin typeface="Arial MT"/>
                <a:cs typeface="Arial MT"/>
              </a:rPr>
              <a:t> </a:t>
            </a:r>
            <a:r>
              <a:rPr lang="en-US" sz="1600" dirty="0">
                <a:latin typeface="Arial MT"/>
                <a:cs typeface="Arial MT"/>
              </a:rPr>
              <a:t>will</a:t>
            </a:r>
            <a:r>
              <a:rPr lang="en-US" sz="1600" spc="-30" dirty="0">
                <a:latin typeface="Arial MT"/>
                <a:cs typeface="Arial MT"/>
              </a:rPr>
              <a:t> </a:t>
            </a:r>
            <a:r>
              <a:rPr lang="en-US" sz="1600" dirty="0">
                <a:latin typeface="Arial MT"/>
                <a:cs typeface="Arial MT"/>
              </a:rPr>
              <a:t>be</a:t>
            </a:r>
            <a:r>
              <a:rPr lang="en-US" sz="1600" spc="-15" dirty="0">
                <a:latin typeface="Arial MT"/>
                <a:cs typeface="Arial MT"/>
              </a:rPr>
              <a:t> </a:t>
            </a:r>
            <a:r>
              <a:rPr lang="en-US" sz="1600" dirty="0">
                <a:latin typeface="Arial MT"/>
                <a:cs typeface="Arial MT"/>
              </a:rPr>
              <a:t>able</a:t>
            </a:r>
            <a:r>
              <a:rPr lang="en-US" sz="1600" spc="-35" dirty="0">
                <a:latin typeface="Arial MT"/>
                <a:cs typeface="Arial MT"/>
              </a:rPr>
              <a:t> </a:t>
            </a:r>
            <a:r>
              <a:rPr lang="en-US" sz="1600" spc="-25" dirty="0">
                <a:latin typeface="Arial MT"/>
                <a:cs typeface="Arial MT"/>
              </a:rPr>
              <a:t>to…</a:t>
            </a:r>
            <a:endParaRPr lang="en-US" sz="1600" dirty="0">
              <a:latin typeface="Arial MT"/>
              <a:cs typeface="Arial MT"/>
            </a:endParaRPr>
          </a:p>
          <a:p>
            <a:pPr marL="299085" marR="92710" indent="-287020">
              <a:lnSpc>
                <a:spcPct val="150000"/>
              </a:lnSpc>
              <a:buChar char="•"/>
              <a:tabLst>
                <a:tab pos="299085" algn="l"/>
              </a:tabLst>
            </a:pP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45" dirty="0">
                <a:latin typeface="Arial MT"/>
                <a:cs typeface="Arial MT"/>
              </a:rPr>
              <a:t> </a:t>
            </a:r>
            <a:r>
              <a:rPr lang="en-US" sz="1600" dirty="0">
                <a:latin typeface="Arial MT"/>
                <a:cs typeface="Arial MT"/>
              </a:rPr>
              <a:t>format</a:t>
            </a:r>
            <a:r>
              <a:rPr lang="en-US" sz="1600" spc="-5" dirty="0">
                <a:latin typeface="Arial MT"/>
                <a:cs typeface="Arial MT"/>
              </a:rPr>
              <a:t> </a:t>
            </a:r>
            <a:r>
              <a:rPr lang="en-US" sz="1600" dirty="0">
                <a:latin typeface="Arial MT"/>
                <a:cs typeface="Arial MT"/>
              </a:rPr>
              <a:t>a</a:t>
            </a:r>
            <a:r>
              <a:rPr lang="en-US" sz="1600" spc="-35" dirty="0">
                <a:latin typeface="Arial MT"/>
                <a:cs typeface="Arial MT"/>
              </a:rPr>
              <a:t> </a:t>
            </a:r>
            <a:r>
              <a:rPr lang="en-US" sz="1600" dirty="0">
                <a:latin typeface="Arial MT"/>
                <a:cs typeface="Arial MT"/>
              </a:rPr>
              <a:t>simple</a:t>
            </a:r>
            <a:r>
              <a:rPr lang="en-US" sz="1600" spc="-55" dirty="0">
                <a:latin typeface="Arial MT"/>
                <a:cs typeface="Arial MT"/>
              </a:rPr>
              <a:t> </a:t>
            </a:r>
            <a:r>
              <a:rPr lang="en-US" sz="1600" dirty="0">
                <a:latin typeface="Arial MT"/>
                <a:cs typeface="Arial MT"/>
              </a:rPr>
              <a:t>document</a:t>
            </a:r>
            <a:r>
              <a:rPr lang="en-US" sz="1600" spc="-40" dirty="0">
                <a:latin typeface="Arial MT"/>
                <a:cs typeface="Arial MT"/>
              </a:rPr>
              <a:t> </a:t>
            </a:r>
            <a:r>
              <a:rPr lang="en-US" sz="1600" dirty="0">
                <a:latin typeface="Arial MT"/>
                <a:cs typeface="Arial MT"/>
              </a:rPr>
              <a:t>in</a:t>
            </a:r>
            <a:r>
              <a:rPr lang="en-US" sz="1600" spc="-45" dirty="0">
                <a:latin typeface="Arial MT"/>
                <a:cs typeface="Arial MT"/>
              </a:rPr>
              <a:t> </a:t>
            </a:r>
            <a:r>
              <a:rPr lang="en-US" sz="1600" spc="-20" dirty="0">
                <a:latin typeface="Arial MT"/>
                <a:cs typeface="Arial MT"/>
              </a:rPr>
              <a:t>LaTeX,</a:t>
            </a:r>
            <a:r>
              <a:rPr lang="en-US" sz="1600" spc="-30" dirty="0">
                <a:latin typeface="Arial MT"/>
                <a:cs typeface="Arial MT"/>
              </a:rPr>
              <a:t> </a:t>
            </a:r>
            <a:r>
              <a:rPr lang="en-US" sz="1600" dirty="0">
                <a:latin typeface="Arial MT"/>
                <a:cs typeface="Arial MT"/>
              </a:rPr>
              <a:t>including</a:t>
            </a:r>
            <a:r>
              <a:rPr lang="en-US" sz="1600" spc="-75" dirty="0">
                <a:latin typeface="Arial MT"/>
                <a:cs typeface="Arial MT"/>
              </a:rPr>
              <a:t> </a:t>
            </a:r>
            <a:r>
              <a:rPr lang="en-US" sz="1600" dirty="0">
                <a:latin typeface="Arial MT"/>
                <a:cs typeface="Arial MT"/>
              </a:rPr>
              <a:t>tables,</a:t>
            </a:r>
            <a:r>
              <a:rPr lang="en-US" sz="1600" spc="-30" dirty="0">
                <a:latin typeface="Arial MT"/>
                <a:cs typeface="Arial MT"/>
              </a:rPr>
              <a:t> </a:t>
            </a:r>
            <a:r>
              <a:rPr lang="en-US" sz="1600" dirty="0">
                <a:latin typeface="Arial MT"/>
                <a:cs typeface="Arial MT"/>
              </a:rPr>
              <a:t>figures,</a:t>
            </a:r>
            <a:r>
              <a:rPr lang="en-US" sz="1600" spc="-30" dirty="0">
                <a:latin typeface="Arial MT"/>
                <a:cs typeface="Arial MT"/>
              </a:rPr>
              <a:t> </a:t>
            </a:r>
            <a:r>
              <a:rPr lang="en-US" sz="1600" spc="-25" dirty="0">
                <a:latin typeface="Arial MT"/>
                <a:cs typeface="Arial MT"/>
              </a:rPr>
              <a:t>and </a:t>
            </a:r>
            <a:r>
              <a:rPr lang="en-US" sz="1600" spc="-10" dirty="0">
                <a:latin typeface="Arial MT"/>
                <a:cs typeface="Arial MT"/>
              </a:rPr>
              <a:t>bibliography</a:t>
            </a:r>
            <a:endParaRPr lang="en-US" sz="1600" dirty="0">
              <a:latin typeface="Arial MT"/>
              <a:cs typeface="Arial MT"/>
            </a:endParaRPr>
          </a:p>
          <a:p>
            <a:pPr marL="299085" indent="-286385">
              <a:lnSpc>
                <a:spcPct val="100000"/>
              </a:lnSpc>
              <a:spcBef>
                <a:spcPts val="960"/>
              </a:spcBef>
              <a:buChar char="•"/>
              <a:tabLst>
                <a:tab pos="299085" algn="l"/>
              </a:tabLst>
            </a:pPr>
            <a:r>
              <a:rPr lang="en-US" sz="1600" dirty="0">
                <a:latin typeface="Arial MT"/>
                <a:cs typeface="Arial MT"/>
              </a:rPr>
              <a:t>Add</a:t>
            </a:r>
            <a:r>
              <a:rPr lang="en-US" sz="1600" spc="-35" dirty="0">
                <a:latin typeface="Arial MT"/>
                <a:cs typeface="Arial MT"/>
              </a:rPr>
              <a:t> </a:t>
            </a:r>
            <a:r>
              <a:rPr lang="en-US" sz="1600" dirty="0">
                <a:latin typeface="Arial MT"/>
                <a:cs typeface="Arial MT"/>
              </a:rPr>
              <a:t>papers</a:t>
            </a:r>
            <a:r>
              <a:rPr lang="en-US" sz="1600" spc="-2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Zotero</a:t>
            </a:r>
            <a:r>
              <a:rPr lang="en-US" sz="1600" spc="-10" dirty="0">
                <a:latin typeface="Arial MT"/>
                <a:cs typeface="Arial MT"/>
              </a:rPr>
              <a:t> library, </a:t>
            </a: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35" dirty="0">
                <a:latin typeface="Arial MT"/>
                <a:cs typeface="Arial MT"/>
              </a:rPr>
              <a:t> </a:t>
            </a:r>
            <a:r>
              <a:rPr lang="en-US" sz="1600" dirty="0">
                <a:latin typeface="Arial MT"/>
                <a:cs typeface="Arial MT"/>
              </a:rPr>
              <a:t>categorize</a:t>
            </a:r>
            <a:r>
              <a:rPr lang="en-US" sz="1600" spc="-3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papers,</a:t>
            </a:r>
            <a:r>
              <a:rPr lang="en-US" sz="1600" spc="-10" dirty="0">
                <a:latin typeface="Arial MT"/>
                <a:cs typeface="Arial MT"/>
              </a:rPr>
              <a:t> </a:t>
            </a:r>
            <a:r>
              <a:rPr lang="en-US" sz="1600" dirty="0">
                <a:latin typeface="Arial MT"/>
                <a:cs typeface="Arial MT"/>
              </a:rPr>
              <a:t>link</a:t>
            </a:r>
            <a:r>
              <a:rPr lang="en-US" sz="1600" spc="-55" dirty="0">
                <a:latin typeface="Arial MT"/>
                <a:cs typeface="Arial MT"/>
              </a:rPr>
              <a:t> </a:t>
            </a:r>
            <a:r>
              <a:rPr lang="en-US" sz="1600" spc="-10" dirty="0">
                <a:latin typeface="Arial MT"/>
                <a:cs typeface="Arial MT"/>
              </a:rPr>
              <a:t>their</a:t>
            </a:r>
            <a:endParaRPr lang="en-US" sz="1600" dirty="0">
              <a:latin typeface="Arial MT"/>
              <a:cs typeface="Arial MT"/>
            </a:endParaRPr>
          </a:p>
          <a:p>
            <a:pPr marL="299085">
              <a:lnSpc>
                <a:spcPct val="100000"/>
              </a:lnSpc>
              <a:spcBef>
                <a:spcPts val="960"/>
              </a:spcBef>
            </a:pPr>
            <a:r>
              <a:rPr lang="en-US" sz="1600" dirty="0">
                <a:latin typeface="Arial MT"/>
                <a:cs typeface="Arial MT"/>
              </a:rPr>
              <a:t>account</a:t>
            </a:r>
            <a:r>
              <a:rPr lang="en-US" sz="1600" spc="-4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Overleaf,</a:t>
            </a:r>
            <a:r>
              <a:rPr lang="en-US" sz="1600" spc="-15"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directly</a:t>
            </a:r>
            <a:r>
              <a:rPr lang="en-US" sz="1600" spc="-45" dirty="0">
                <a:latin typeface="Arial MT"/>
                <a:cs typeface="Arial MT"/>
              </a:rPr>
              <a:t> </a:t>
            </a:r>
            <a:r>
              <a:rPr lang="en-US" sz="1600" dirty="0">
                <a:latin typeface="Arial MT"/>
                <a:cs typeface="Arial MT"/>
              </a:rPr>
              <a:t>cite</a:t>
            </a:r>
            <a:r>
              <a:rPr lang="en-US" sz="1600" spc="-40" dirty="0">
                <a:latin typeface="Arial MT"/>
                <a:cs typeface="Arial MT"/>
              </a:rPr>
              <a:t> </a:t>
            </a:r>
            <a:r>
              <a:rPr lang="en-US" sz="1600" dirty="0">
                <a:latin typeface="Arial MT"/>
                <a:cs typeface="Arial MT"/>
              </a:rPr>
              <a:t>their</a:t>
            </a:r>
            <a:r>
              <a:rPr lang="en-US" sz="1600" spc="-30" dirty="0">
                <a:latin typeface="Arial MT"/>
                <a:cs typeface="Arial MT"/>
              </a:rPr>
              <a:t> </a:t>
            </a:r>
            <a:r>
              <a:rPr lang="en-US" sz="1600" dirty="0">
                <a:latin typeface="Arial MT"/>
                <a:cs typeface="Arial MT"/>
              </a:rPr>
              <a:t>papers</a:t>
            </a:r>
            <a:r>
              <a:rPr lang="en-US" sz="1600" spc="-30" dirty="0">
                <a:latin typeface="Arial MT"/>
                <a:cs typeface="Arial MT"/>
              </a:rPr>
              <a:t> </a:t>
            </a:r>
            <a:r>
              <a:rPr lang="en-US" sz="1600" dirty="0">
                <a:latin typeface="Arial MT"/>
                <a:cs typeface="Arial MT"/>
              </a:rPr>
              <a:t>in</a:t>
            </a:r>
            <a:r>
              <a:rPr lang="en-US" sz="1600" spc="-50" dirty="0">
                <a:latin typeface="Arial MT"/>
                <a:cs typeface="Arial MT"/>
              </a:rPr>
              <a:t> </a:t>
            </a:r>
            <a:r>
              <a:rPr lang="en-US" sz="1600" spc="-10" dirty="0">
                <a:latin typeface="Arial MT"/>
                <a:cs typeface="Arial MT"/>
              </a:rPr>
              <a:t>LaTeX</a:t>
            </a:r>
            <a:endParaRPr lang="en-US" sz="1600" dirty="0">
              <a:latin typeface="Arial MT"/>
              <a:cs typeface="Arial MT"/>
            </a:endParaRPr>
          </a:p>
        </p:txBody>
      </p:sp>
    </p:spTree>
    <p:extLst>
      <p:ext uri="{BB962C8B-B14F-4D97-AF65-F5344CB8AC3E}">
        <p14:creationId xmlns:p14="http://schemas.microsoft.com/office/powerpoint/2010/main" val="1919088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5FD9-012A-5F3C-B118-9154975F405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1C58254-15D1-203C-1E16-B3215021FF7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D7C020A3-92DD-5ECF-0C79-683B99AE074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Motivation</a:t>
            </a:r>
          </a:p>
        </p:txBody>
      </p:sp>
      <p:sp>
        <p:nvSpPr>
          <p:cNvPr id="2" name="object 3">
            <a:extLst>
              <a:ext uri="{FF2B5EF4-FFF2-40B4-BE49-F238E27FC236}">
                <a16:creationId xmlns:a16="http://schemas.microsoft.com/office/drawing/2014/main" id="{D411DEDF-FCA8-405E-5D2D-09100082AA23}"/>
              </a:ext>
            </a:extLst>
          </p:cNvPr>
          <p:cNvSpPr txBox="1"/>
          <p:nvPr/>
        </p:nvSpPr>
        <p:spPr>
          <a:xfrm>
            <a:off x="493776" y="1659635"/>
            <a:ext cx="4055745" cy="1670685"/>
          </a:xfrm>
          <a:prstGeom prst="rect">
            <a:avLst/>
          </a:prstGeom>
          <a:ln w="9525">
            <a:solidFill>
              <a:srgbClr val="333B46"/>
            </a:solidFill>
          </a:ln>
        </p:spPr>
        <p:txBody>
          <a:bodyPr vert="horz" wrap="square" lIns="0" tIns="116205" rIns="0" bIns="0" rtlCol="0">
            <a:spAutoFit/>
          </a:bodyPr>
          <a:lstStyle/>
          <a:p>
            <a:pPr marL="90805">
              <a:lnSpc>
                <a:spcPct val="100000"/>
              </a:lnSpc>
              <a:spcBef>
                <a:spcPts val="915"/>
              </a:spcBef>
            </a:pPr>
            <a:r>
              <a:rPr sz="1600" dirty="0">
                <a:solidFill>
                  <a:srgbClr val="1B1F2E"/>
                </a:solidFill>
                <a:latin typeface="Arial MT"/>
                <a:cs typeface="Arial MT"/>
              </a:rPr>
              <a:t>Donald</a:t>
            </a:r>
            <a:r>
              <a:rPr sz="1600" spc="-55" dirty="0">
                <a:solidFill>
                  <a:srgbClr val="1B1F2E"/>
                </a:solidFill>
                <a:latin typeface="Arial MT"/>
                <a:cs typeface="Arial MT"/>
              </a:rPr>
              <a:t> </a:t>
            </a:r>
            <a:r>
              <a:rPr sz="1600" dirty="0">
                <a:solidFill>
                  <a:srgbClr val="1B1F2E"/>
                </a:solidFill>
                <a:latin typeface="Arial MT"/>
                <a:cs typeface="Arial MT"/>
              </a:rPr>
              <a:t>Knuth</a:t>
            </a:r>
            <a:r>
              <a:rPr sz="1600" spc="-25" dirty="0">
                <a:solidFill>
                  <a:srgbClr val="1B1F2E"/>
                </a:solidFill>
                <a:latin typeface="Arial MT"/>
                <a:cs typeface="Arial MT"/>
              </a:rPr>
              <a:t> </a:t>
            </a:r>
            <a:r>
              <a:rPr sz="1600" dirty="0">
                <a:solidFill>
                  <a:srgbClr val="1B1F2E"/>
                </a:solidFill>
                <a:latin typeface="Arial MT"/>
                <a:cs typeface="Arial MT"/>
              </a:rPr>
              <a:t>created</a:t>
            </a:r>
            <a:r>
              <a:rPr sz="1600" spc="-60" dirty="0">
                <a:solidFill>
                  <a:srgbClr val="1B1F2E"/>
                </a:solidFill>
                <a:latin typeface="Arial MT"/>
                <a:cs typeface="Arial MT"/>
              </a:rPr>
              <a:t> </a:t>
            </a:r>
            <a:r>
              <a:rPr sz="1600" spc="-45" dirty="0">
                <a:solidFill>
                  <a:srgbClr val="1B1F2E"/>
                </a:solidFill>
                <a:latin typeface="Arial MT"/>
                <a:cs typeface="Arial MT"/>
              </a:rPr>
              <a:t>TeX</a:t>
            </a:r>
            <a:r>
              <a:rPr sz="1600" spc="-35"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specify</a:t>
            </a:r>
            <a:r>
              <a:rPr sz="1600" spc="-45" dirty="0">
                <a:solidFill>
                  <a:srgbClr val="1B1F2E"/>
                </a:solidFill>
                <a:latin typeface="Arial MT"/>
                <a:cs typeface="Arial MT"/>
              </a:rPr>
              <a:t> </a:t>
            </a:r>
            <a:r>
              <a:rPr sz="1600" spc="-25" dirty="0">
                <a:solidFill>
                  <a:srgbClr val="1B1F2E"/>
                </a:solidFill>
                <a:latin typeface="Arial MT"/>
                <a:cs typeface="Arial MT"/>
              </a:rPr>
              <a:t>all</a:t>
            </a:r>
            <a:endParaRPr sz="1600">
              <a:latin typeface="Arial MT"/>
              <a:cs typeface="Arial MT"/>
            </a:endParaRPr>
          </a:p>
          <a:p>
            <a:pPr marL="90805" marR="104775">
              <a:lnSpc>
                <a:spcPct val="150000"/>
              </a:lnSpc>
              <a:spcBef>
                <a:spcPts val="5"/>
              </a:spcBef>
            </a:pPr>
            <a:r>
              <a:rPr sz="1600" dirty="0">
                <a:solidFill>
                  <a:srgbClr val="1B1F2E"/>
                </a:solidFill>
                <a:latin typeface="Arial MT"/>
                <a:cs typeface="Arial MT"/>
              </a:rPr>
              <a:t>kinds</a:t>
            </a:r>
            <a:r>
              <a:rPr sz="1600" spc="-50" dirty="0">
                <a:solidFill>
                  <a:srgbClr val="1B1F2E"/>
                </a:solidFill>
                <a:latin typeface="Arial MT"/>
                <a:cs typeface="Arial MT"/>
              </a:rPr>
              <a:t> </a:t>
            </a:r>
            <a:r>
              <a:rPr sz="1600" dirty="0">
                <a:solidFill>
                  <a:srgbClr val="1B1F2E"/>
                </a:solidFill>
                <a:latin typeface="Arial MT"/>
                <a:cs typeface="Arial MT"/>
              </a:rPr>
              <a:t>of</a:t>
            </a:r>
            <a:r>
              <a:rPr sz="1600" spc="-30" dirty="0">
                <a:solidFill>
                  <a:srgbClr val="1B1F2E"/>
                </a:solidFill>
                <a:latin typeface="Arial MT"/>
                <a:cs typeface="Arial MT"/>
              </a:rPr>
              <a:t> </a:t>
            </a:r>
            <a:r>
              <a:rPr sz="1600" dirty="0">
                <a:solidFill>
                  <a:srgbClr val="1B1F2E"/>
                </a:solidFill>
                <a:latin typeface="Arial MT"/>
                <a:cs typeface="Arial MT"/>
              </a:rPr>
              <a:t>formatting</a:t>
            </a:r>
            <a:r>
              <a:rPr sz="1600" spc="-20" dirty="0">
                <a:solidFill>
                  <a:srgbClr val="1B1F2E"/>
                </a:solidFill>
                <a:latin typeface="Arial MT"/>
                <a:cs typeface="Arial MT"/>
              </a:rPr>
              <a:t> </a:t>
            </a:r>
            <a:r>
              <a:rPr sz="1600" dirty="0">
                <a:solidFill>
                  <a:srgbClr val="1B1F2E"/>
                </a:solidFill>
                <a:latin typeface="Arial MT"/>
                <a:cs typeface="Arial MT"/>
              </a:rPr>
              <a:t>for</a:t>
            </a:r>
            <a:r>
              <a:rPr sz="1600" spc="-25" dirty="0">
                <a:solidFill>
                  <a:srgbClr val="1B1F2E"/>
                </a:solidFill>
                <a:latin typeface="Arial MT"/>
                <a:cs typeface="Arial MT"/>
              </a:rPr>
              <a:t> </a:t>
            </a:r>
            <a:r>
              <a:rPr sz="1600" spc="-10" dirty="0">
                <a:solidFill>
                  <a:srgbClr val="1B1F2E"/>
                </a:solidFill>
                <a:latin typeface="Arial MT"/>
                <a:cs typeface="Arial MT"/>
              </a:rPr>
              <a:t>documents.</a:t>
            </a:r>
            <a:r>
              <a:rPr sz="1600" spc="500"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algorithms</a:t>
            </a:r>
            <a:r>
              <a:rPr sz="1600" spc="-40"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make</a:t>
            </a:r>
            <a:r>
              <a:rPr sz="1600" spc="-15" dirty="0">
                <a:solidFill>
                  <a:srgbClr val="1B1F2E"/>
                </a:solidFill>
                <a:latin typeface="Arial MT"/>
                <a:cs typeface="Arial MT"/>
              </a:rPr>
              <a:t> </a:t>
            </a:r>
            <a:r>
              <a:rPr sz="1600" spc="-10" dirty="0">
                <a:solidFill>
                  <a:srgbClr val="1B1F2E"/>
                </a:solidFill>
                <a:latin typeface="Arial MT"/>
                <a:cs typeface="Arial MT"/>
              </a:rPr>
              <a:t>documents </a:t>
            </a:r>
            <a:r>
              <a:rPr sz="1600" dirty="0">
                <a:solidFill>
                  <a:srgbClr val="1B1F2E"/>
                </a:solidFill>
                <a:latin typeface="Arial MT"/>
                <a:cs typeface="Arial MT"/>
              </a:rPr>
              <a:t>“beautiful”</a:t>
            </a:r>
            <a:r>
              <a:rPr sz="1600" spc="-50" dirty="0">
                <a:solidFill>
                  <a:srgbClr val="1B1F2E"/>
                </a:solidFill>
                <a:latin typeface="Arial MT"/>
                <a:cs typeface="Arial MT"/>
              </a:rPr>
              <a:t> </a:t>
            </a:r>
            <a:r>
              <a:rPr sz="1600" dirty="0">
                <a:solidFill>
                  <a:srgbClr val="1B1F2E"/>
                </a:solidFill>
                <a:latin typeface="Arial MT"/>
                <a:cs typeface="Arial MT"/>
              </a:rPr>
              <a:t>(kerning,</a:t>
            </a:r>
            <a:r>
              <a:rPr sz="1600" spc="-50" dirty="0">
                <a:solidFill>
                  <a:srgbClr val="1B1F2E"/>
                </a:solidFill>
                <a:latin typeface="Arial MT"/>
                <a:cs typeface="Arial MT"/>
              </a:rPr>
              <a:t> </a:t>
            </a:r>
            <a:r>
              <a:rPr sz="1600" dirty="0">
                <a:solidFill>
                  <a:srgbClr val="1B1F2E"/>
                </a:solidFill>
                <a:latin typeface="Arial MT"/>
                <a:cs typeface="Arial MT"/>
              </a:rPr>
              <a:t>spacing,</a:t>
            </a:r>
            <a:r>
              <a:rPr sz="1600" spc="-60" dirty="0">
                <a:solidFill>
                  <a:srgbClr val="1B1F2E"/>
                </a:solidFill>
                <a:latin typeface="Arial MT"/>
                <a:cs typeface="Arial MT"/>
              </a:rPr>
              <a:t> </a:t>
            </a:r>
            <a:r>
              <a:rPr sz="1600" dirty="0">
                <a:solidFill>
                  <a:srgbClr val="1B1F2E"/>
                </a:solidFill>
                <a:latin typeface="Arial MT"/>
                <a:cs typeface="Arial MT"/>
              </a:rPr>
              <a:t>word</a:t>
            </a:r>
            <a:r>
              <a:rPr sz="1600" spc="-35" dirty="0">
                <a:solidFill>
                  <a:srgbClr val="1B1F2E"/>
                </a:solidFill>
                <a:latin typeface="Arial MT"/>
                <a:cs typeface="Arial MT"/>
              </a:rPr>
              <a:t> </a:t>
            </a:r>
            <a:r>
              <a:rPr sz="1600" spc="-10" dirty="0">
                <a:solidFill>
                  <a:srgbClr val="1B1F2E"/>
                </a:solidFill>
                <a:latin typeface="Arial MT"/>
                <a:cs typeface="Arial MT"/>
              </a:rPr>
              <a:t>breaks).</a:t>
            </a:r>
            <a:endParaRPr sz="1600">
              <a:latin typeface="Arial MT"/>
              <a:cs typeface="Arial MT"/>
            </a:endParaRPr>
          </a:p>
        </p:txBody>
      </p:sp>
      <p:sp>
        <p:nvSpPr>
          <p:cNvPr id="3" name="object 4">
            <a:extLst>
              <a:ext uri="{FF2B5EF4-FFF2-40B4-BE49-F238E27FC236}">
                <a16:creationId xmlns:a16="http://schemas.microsoft.com/office/drawing/2014/main" id="{A3D1431A-5B46-75CC-70D0-2C0B820F8680}"/>
              </a:ext>
            </a:extLst>
          </p:cNvPr>
          <p:cNvSpPr txBox="1"/>
          <p:nvPr/>
        </p:nvSpPr>
        <p:spPr>
          <a:xfrm>
            <a:off x="4736591" y="1659635"/>
            <a:ext cx="4053840" cy="1892935"/>
          </a:xfrm>
          <a:prstGeom prst="rect">
            <a:avLst/>
          </a:prstGeom>
          <a:ln w="9525">
            <a:solidFill>
              <a:srgbClr val="333B46"/>
            </a:solidFill>
          </a:ln>
        </p:spPr>
        <p:txBody>
          <a:bodyPr vert="horz" wrap="square" lIns="0" tIns="27305" rIns="0" bIns="0" rtlCol="0">
            <a:spAutoFit/>
          </a:bodyPr>
          <a:lstStyle/>
          <a:p>
            <a:pPr marL="91440" marR="108585" algn="just">
              <a:lnSpc>
                <a:spcPts val="2880"/>
              </a:lnSpc>
              <a:spcBef>
                <a:spcPts val="215"/>
              </a:spcBef>
            </a:pPr>
            <a:r>
              <a:rPr sz="1600" dirty="0">
                <a:solidFill>
                  <a:srgbClr val="1B1F2E"/>
                </a:solidFill>
                <a:latin typeface="Arial MT"/>
                <a:cs typeface="Arial MT"/>
              </a:rPr>
              <a:t>Leslie</a:t>
            </a:r>
            <a:r>
              <a:rPr sz="1600" spc="-75" dirty="0">
                <a:solidFill>
                  <a:srgbClr val="1B1F2E"/>
                </a:solidFill>
                <a:latin typeface="Arial MT"/>
                <a:cs typeface="Arial MT"/>
              </a:rPr>
              <a:t> </a:t>
            </a:r>
            <a:r>
              <a:rPr sz="1600" dirty="0">
                <a:solidFill>
                  <a:srgbClr val="1B1F2E"/>
                </a:solidFill>
                <a:latin typeface="Arial MT"/>
                <a:cs typeface="Arial MT"/>
              </a:rPr>
              <a:t>Lamport</a:t>
            </a:r>
            <a:r>
              <a:rPr sz="1600" spc="-30" dirty="0">
                <a:solidFill>
                  <a:srgbClr val="1B1F2E"/>
                </a:solidFill>
                <a:latin typeface="Arial MT"/>
                <a:cs typeface="Arial MT"/>
              </a:rPr>
              <a:t> </a:t>
            </a:r>
            <a:r>
              <a:rPr sz="1600" dirty="0">
                <a:solidFill>
                  <a:srgbClr val="1B1F2E"/>
                </a:solidFill>
                <a:latin typeface="Arial MT"/>
                <a:cs typeface="Arial MT"/>
              </a:rPr>
              <a:t>released</a:t>
            </a:r>
            <a:r>
              <a:rPr sz="1600" spc="-55" dirty="0">
                <a:solidFill>
                  <a:srgbClr val="1B1F2E"/>
                </a:solidFill>
                <a:latin typeface="Arial MT"/>
                <a:cs typeface="Arial MT"/>
              </a:rPr>
              <a:t> </a:t>
            </a:r>
            <a:r>
              <a:rPr sz="1600" spc="-20" dirty="0">
                <a:solidFill>
                  <a:srgbClr val="1B1F2E"/>
                </a:solidFill>
                <a:latin typeface="Arial MT"/>
                <a:cs typeface="Arial MT"/>
              </a:rPr>
              <a:t>LaTeX</a:t>
            </a:r>
            <a:r>
              <a:rPr sz="1600" spc="-45" dirty="0">
                <a:solidFill>
                  <a:srgbClr val="1B1F2E"/>
                </a:solidFill>
                <a:latin typeface="Arial MT"/>
                <a:cs typeface="Arial MT"/>
              </a:rPr>
              <a:t> </a:t>
            </a:r>
            <a:r>
              <a:rPr sz="1600" spc="-10" dirty="0">
                <a:solidFill>
                  <a:srgbClr val="1B1F2E"/>
                </a:solidFill>
                <a:latin typeface="Arial MT"/>
                <a:cs typeface="Arial MT"/>
              </a:rPr>
              <a:t>(Lamport’s </a:t>
            </a:r>
            <a:r>
              <a:rPr sz="1600" spc="-35" dirty="0">
                <a:solidFill>
                  <a:srgbClr val="1B1F2E"/>
                </a:solidFill>
                <a:latin typeface="Arial MT"/>
                <a:cs typeface="Arial MT"/>
              </a:rPr>
              <a:t>TeX)</a:t>
            </a:r>
            <a:r>
              <a:rPr sz="1600" spc="-25" dirty="0">
                <a:solidFill>
                  <a:srgbClr val="1B1F2E"/>
                </a:solidFill>
                <a:latin typeface="Arial MT"/>
                <a:cs typeface="Arial MT"/>
              </a:rPr>
              <a:t> </a:t>
            </a:r>
            <a:r>
              <a:rPr sz="1600" dirty="0">
                <a:solidFill>
                  <a:srgbClr val="1B1F2E"/>
                </a:solidFill>
                <a:latin typeface="Arial MT"/>
                <a:cs typeface="Arial MT"/>
              </a:rPr>
              <a:t>which</a:t>
            </a:r>
            <a:r>
              <a:rPr sz="1600" spc="-35"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macros</a:t>
            </a:r>
            <a:r>
              <a:rPr sz="1600" spc="-20" dirty="0">
                <a:solidFill>
                  <a:srgbClr val="1B1F2E"/>
                </a:solidFill>
                <a:latin typeface="Arial MT"/>
                <a:cs typeface="Arial MT"/>
              </a:rPr>
              <a:t> </a:t>
            </a:r>
            <a:r>
              <a:rPr sz="1600" dirty="0">
                <a:solidFill>
                  <a:srgbClr val="1B1F2E"/>
                </a:solidFill>
                <a:latin typeface="Arial MT"/>
                <a:cs typeface="Arial MT"/>
              </a:rPr>
              <a:t>he</a:t>
            </a:r>
            <a:r>
              <a:rPr sz="1600" spc="-15" dirty="0">
                <a:solidFill>
                  <a:srgbClr val="1B1F2E"/>
                </a:solidFill>
                <a:latin typeface="Arial MT"/>
                <a:cs typeface="Arial MT"/>
              </a:rPr>
              <a:t> </a:t>
            </a:r>
            <a:r>
              <a:rPr sz="1600" dirty="0">
                <a:solidFill>
                  <a:srgbClr val="1B1F2E"/>
                </a:solidFill>
                <a:latin typeface="Arial MT"/>
                <a:cs typeface="Arial MT"/>
              </a:rPr>
              <a:t>built</a:t>
            </a:r>
            <a:r>
              <a:rPr sz="1600" spc="-45" dirty="0">
                <a:solidFill>
                  <a:srgbClr val="1B1F2E"/>
                </a:solidFill>
                <a:latin typeface="Arial MT"/>
                <a:cs typeface="Arial MT"/>
              </a:rPr>
              <a:t> </a:t>
            </a:r>
            <a:r>
              <a:rPr sz="1600" dirty="0">
                <a:solidFill>
                  <a:srgbClr val="1B1F2E"/>
                </a:solidFill>
                <a:latin typeface="Arial MT"/>
                <a:cs typeface="Arial MT"/>
              </a:rPr>
              <a:t>on</a:t>
            </a:r>
            <a:r>
              <a:rPr sz="1600" spc="-35" dirty="0">
                <a:solidFill>
                  <a:srgbClr val="1B1F2E"/>
                </a:solidFill>
                <a:latin typeface="Arial MT"/>
                <a:cs typeface="Arial MT"/>
              </a:rPr>
              <a:t> </a:t>
            </a:r>
            <a:r>
              <a:rPr sz="1600" spc="-25" dirty="0">
                <a:solidFill>
                  <a:srgbClr val="1B1F2E"/>
                </a:solidFill>
                <a:latin typeface="Arial MT"/>
                <a:cs typeface="Arial MT"/>
              </a:rPr>
              <a:t>top </a:t>
            </a:r>
            <a:r>
              <a:rPr sz="1600" dirty="0">
                <a:solidFill>
                  <a:srgbClr val="1B1F2E"/>
                </a:solidFill>
                <a:latin typeface="Arial MT"/>
                <a:cs typeface="Arial MT"/>
              </a:rPr>
              <a:t>of</a:t>
            </a:r>
            <a:r>
              <a:rPr sz="1600" spc="-45" dirty="0">
                <a:solidFill>
                  <a:srgbClr val="1B1F2E"/>
                </a:solidFill>
                <a:latin typeface="Arial MT"/>
                <a:cs typeface="Arial MT"/>
              </a:rPr>
              <a:t> TeX. </a:t>
            </a:r>
            <a:r>
              <a:rPr sz="1600" dirty="0">
                <a:solidFill>
                  <a:srgbClr val="1B1F2E"/>
                </a:solidFill>
                <a:latin typeface="Arial MT"/>
                <a:cs typeface="Arial MT"/>
              </a:rPr>
              <a:t>This</a:t>
            </a:r>
            <a:r>
              <a:rPr sz="1600" spc="-20" dirty="0">
                <a:solidFill>
                  <a:srgbClr val="1B1F2E"/>
                </a:solidFill>
                <a:latin typeface="Arial MT"/>
                <a:cs typeface="Arial MT"/>
              </a:rPr>
              <a:t> </a:t>
            </a:r>
            <a:r>
              <a:rPr sz="1600" dirty="0">
                <a:solidFill>
                  <a:srgbClr val="1B1F2E"/>
                </a:solidFill>
                <a:latin typeface="Arial MT"/>
                <a:cs typeface="Arial MT"/>
              </a:rPr>
              <a:t>makes</a:t>
            </a:r>
            <a:r>
              <a:rPr sz="1600" spc="-20" dirty="0">
                <a:solidFill>
                  <a:srgbClr val="1B1F2E"/>
                </a:solidFill>
                <a:latin typeface="Arial MT"/>
                <a:cs typeface="Arial MT"/>
              </a:rPr>
              <a:t> </a:t>
            </a:r>
            <a:r>
              <a:rPr sz="1600" dirty="0">
                <a:solidFill>
                  <a:srgbClr val="1B1F2E"/>
                </a:solidFill>
                <a:latin typeface="Arial MT"/>
                <a:cs typeface="Arial MT"/>
              </a:rPr>
              <a:t>the</a:t>
            </a:r>
            <a:r>
              <a:rPr sz="1600" spc="-20" dirty="0">
                <a:solidFill>
                  <a:srgbClr val="1B1F2E"/>
                </a:solidFill>
                <a:latin typeface="Arial MT"/>
                <a:cs typeface="Arial MT"/>
              </a:rPr>
              <a:t> </a:t>
            </a:r>
            <a:r>
              <a:rPr sz="1600" dirty="0">
                <a:solidFill>
                  <a:srgbClr val="1B1F2E"/>
                </a:solidFill>
                <a:latin typeface="Arial MT"/>
                <a:cs typeface="Arial MT"/>
              </a:rPr>
              <a:t>writing</a:t>
            </a:r>
            <a:r>
              <a:rPr sz="1600" spc="-10" dirty="0">
                <a:solidFill>
                  <a:srgbClr val="1B1F2E"/>
                </a:solidFill>
                <a:latin typeface="Arial MT"/>
                <a:cs typeface="Arial MT"/>
              </a:rPr>
              <a:t> process</a:t>
            </a:r>
            <a:endParaRPr sz="1600">
              <a:latin typeface="Arial MT"/>
              <a:cs typeface="Arial MT"/>
            </a:endParaRPr>
          </a:p>
          <a:p>
            <a:pPr marL="91440" algn="just">
              <a:lnSpc>
                <a:spcPct val="100000"/>
              </a:lnSpc>
              <a:spcBef>
                <a:spcPts val="705"/>
              </a:spcBef>
            </a:pPr>
            <a:r>
              <a:rPr sz="1600" dirty="0">
                <a:solidFill>
                  <a:srgbClr val="1B1F2E"/>
                </a:solidFill>
                <a:latin typeface="Arial MT"/>
                <a:cs typeface="Arial MT"/>
              </a:rPr>
              <a:t>more</a:t>
            </a:r>
            <a:r>
              <a:rPr sz="1600" spc="-20" dirty="0">
                <a:solidFill>
                  <a:srgbClr val="1B1F2E"/>
                </a:solidFill>
                <a:latin typeface="Arial MT"/>
                <a:cs typeface="Arial MT"/>
              </a:rPr>
              <a:t> </a:t>
            </a:r>
            <a:r>
              <a:rPr sz="1600" spc="-10" dirty="0">
                <a:solidFill>
                  <a:srgbClr val="1B1F2E"/>
                </a:solidFill>
                <a:latin typeface="Arial MT"/>
                <a:cs typeface="Arial MT"/>
              </a:rPr>
              <a:t>content-</a:t>
            </a:r>
            <a:r>
              <a:rPr sz="1600" dirty="0">
                <a:solidFill>
                  <a:srgbClr val="1B1F2E"/>
                </a:solidFill>
                <a:latin typeface="Arial MT"/>
                <a:cs typeface="Arial MT"/>
              </a:rPr>
              <a:t>focused</a:t>
            </a:r>
            <a:r>
              <a:rPr sz="1600" spc="-15" dirty="0">
                <a:solidFill>
                  <a:srgbClr val="1B1F2E"/>
                </a:solidFill>
                <a:latin typeface="Arial MT"/>
                <a:cs typeface="Arial MT"/>
              </a:rPr>
              <a:t> </a:t>
            </a:r>
            <a:r>
              <a:rPr sz="1600" dirty="0">
                <a:solidFill>
                  <a:srgbClr val="1B1F2E"/>
                </a:solidFill>
                <a:latin typeface="Arial MT"/>
                <a:cs typeface="Arial MT"/>
              </a:rPr>
              <a:t>instead</a:t>
            </a:r>
            <a:r>
              <a:rPr sz="1600" spc="-35" dirty="0">
                <a:solidFill>
                  <a:srgbClr val="1B1F2E"/>
                </a:solidFill>
                <a:latin typeface="Arial MT"/>
                <a:cs typeface="Arial MT"/>
              </a:rPr>
              <a:t> </a:t>
            </a:r>
            <a:r>
              <a:rPr sz="1600" spc="-25" dirty="0">
                <a:solidFill>
                  <a:srgbClr val="1B1F2E"/>
                </a:solidFill>
                <a:latin typeface="Arial MT"/>
                <a:cs typeface="Arial MT"/>
              </a:rPr>
              <a:t>of</a:t>
            </a:r>
            <a:endParaRPr sz="1600">
              <a:latin typeface="Arial MT"/>
              <a:cs typeface="Arial MT"/>
            </a:endParaRPr>
          </a:p>
          <a:p>
            <a:pPr marL="91440">
              <a:lnSpc>
                <a:spcPct val="100000"/>
              </a:lnSpc>
              <a:spcBef>
                <a:spcPts val="960"/>
              </a:spcBef>
            </a:pPr>
            <a:r>
              <a:rPr sz="1600" spc="-10" dirty="0">
                <a:solidFill>
                  <a:srgbClr val="1B1F2E"/>
                </a:solidFill>
                <a:latin typeface="Arial MT"/>
                <a:cs typeface="Arial MT"/>
              </a:rPr>
              <a:t>formatting-focused.</a:t>
            </a:r>
            <a:endParaRPr sz="1600">
              <a:latin typeface="Arial MT"/>
              <a:cs typeface="Arial MT"/>
            </a:endParaRPr>
          </a:p>
        </p:txBody>
      </p:sp>
      <p:sp>
        <p:nvSpPr>
          <p:cNvPr id="4" name="object 5">
            <a:extLst>
              <a:ext uri="{FF2B5EF4-FFF2-40B4-BE49-F238E27FC236}">
                <a16:creationId xmlns:a16="http://schemas.microsoft.com/office/drawing/2014/main" id="{3E0139FF-136B-956B-F7BE-13AA2162E155}"/>
              </a:ext>
            </a:extLst>
          </p:cNvPr>
          <p:cNvSpPr txBox="1"/>
          <p:nvPr/>
        </p:nvSpPr>
        <p:spPr>
          <a:xfrm>
            <a:off x="769721" y="3416382"/>
            <a:ext cx="6552565" cy="1376659"/>
          </a:xfrm>
          <a:prstGeom prst="rect">
            <a:avLst/>
          </a:prstGeom>
        </p:spPr>
        <p:txBody>
          <a:bodyPr vert="horz" wrap="square" lIns="0" tIns="133985" rIns="0" bIns="0" rtlCol="0">
            <a:spAutoFit/>
          </a:bodyPr>
          <a:lstStyle/>
          <a:p>
            <a:pPr marL="12700">
              <a:lnSpc>
                <a:spcPct val="100000"/>
              </a:lnSpc>
              <a:spcBef>
                <a:spcPts val="1055"/>
              </a:spcBef>
            </a:pPr>
            <a:r>
              <a:rPr sz="1600" b="1" spc="-20" dirty="0">
                <a:solidFill>
                  <a:srgbClr val="1B1F2E"/>
                </a:solidFill>
                <a:latin typeface="Arial"/>
                <a:cs typeface="Arial"/>
              </a:rPr>
              <a:t>To</a:t>
            </a:r>
            <a:r>
              <a:rPr sz="1600" b="1" spc="-45" dirty="0">
                <a:solidFill>
                  <a:srgbClr val="1B1F2E"/>
                </a:solidFill>
                <a:latin typeface="Arial"/>
                <a:cs typeface="Arial"/>
              </a:rPr>
              <a:t> </a:t>
            </a:r>
            <a:r>
              <a:rPr sz="1600" b="1" dirty="0">
                <a:solidFill>
                  <a:srgbClr val="1B1F2E"/>
                </a:solidFill>
                <a:latin typeface="Arial"/>
                <a:cs typeface="Arial"/>
              </a:rPr>
              <a:t>create</a:t>
            </a:r>
            <a:r>
              <a:rPr sz="1600" b="1" spc="-45" dirty="0">
                <a:solidFill>
                  <a:srgbClr val="1B1F2E"/>
                </a:solidFill>
                <a:latin typeface="Arial"/>
                <a:cs typeface="Arial"/>
              </a:rPr>
              <a:t> </a:t>
            </a:r>
            <a:r>
              <a:rPr sz="1600" b="1" dirty="0">
                <a:solidFill>
                  <a:srgbClr val="1B1F2E"/>
                </a:solidFill>
                <a:latin typeface="Arial"/>
                <a:cs typeface="Arial"/>
              </a:rPr>
              <a:t>a</a:t>
            </a:r>
            <a:r>
              <a:rPr sz="1600" b="1" spc="-40" dirty="0">
                <a:solidFill>
                  <a:srgbClr val="1B1F2E"/>
                </a:solidFill>
                <a:latin typeface="Arial"/>
                <a:cs typeface="Arial"/>
              </a:rPr>
              <a:t> </a:t>
            </a:r>
            <a:r>
              <a:rPr sz="1600" b="1" dirty="0">
                <a:solidFill>
                  <a:srgbClr val="1B1F2E"/>
                </a:solidFill>
                <a:latin typeface="Arial"/>
                <a:cs typeface="Arial"/>
              </a:rPr>
              <a:t>new</a:t>
            </a:r>
            <a:r>
              <a:rPr sz="1600" b="1" spc="-40" dirty="0">
                <a:solidFill>
                  <a:srgbClr val="1B1F2E"/>
                </a:solidFill>
                <a:latin typeface="Arial"/>
                <a:cs typeface="Arial"/>
              </a:rPr>
              <a:t> </a:t>
            </a:r>
            <a:r>
              <a:rPr sz="1600" b="1" dirty="0">
                <a:solidFill>
                  <a:srgbClr val="1B1F2E"/>
                </a:solidFill>
                <a:latin typeface="Arial"/>
                <a:cs typeface="Arial"/>
              </a:rPr>
              <a:t>“Intro”</a:t>
            </a:r>
            <a:r>
              <a:rPr sz="1600" b="1" spc="-35" dirty="0">
                <a:solidFill>
                  <a:srgbClr val="1B1F2E"/>
                </a:solidFill>
                <a:latin typeface="Arial"/>
                <a:cs typeface="Arial"/>
              </a:rPr>
              <a:t> </a:t>
            </a:r>
            <a:r>
              <a:rPr sz="1600" b="1" spc="-10" dirty="0">
                <a:solidFill>
                  <a:srgbClr val="1B1F2E"/>
                </a:solidFill>
                <a:latin typeface="Arial"/>
                <a:cs typeface="Arial"/>
              </a:rPr>
              <a:t>section:</a:t>
            </a:r>
            <a:endParaRPr sz="1600" dirty="0">
              <a:latin typeface="Arial"/>
              <a:cs typeface="Arial"/>
            </a:endParaRPr>
          </a:p>
          <a:p>
            <a:pPr marL="12700">
              <a:lnSpc>
                <a:spcPct val="100000"/>
              </a:lnSpc>
              <a:spcBef>
                <a:spcPts val="960"/>
              </a:spcBef>
            </a:pPr>
            <a:r>
              <a:rPr sz="1600" b="1" spc="-10" dirty="0">
                <a:solidFill>
                  <a:srgbClr val="C00000"/>
                </a:solidFill>
                <a:latin typeface="Arial"/>
                <a:cs typeface="Arial"/>
              </a:rPr>
              <a:t>TeX:</a:t>
            </a:r>
            <a:r>
              <a:rPr sz="1600" b="1" spc="-35" dirty="0">
                <a:solidFill>
                  <a:srgbClr val="C00000"/>
                </a:solidFill>
                <a:latin typeface="Arial"/>
                <a:cs typeface="Arial"/>
              </a:rPr>
              <a:t> </a:t>
            </a: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larger</a:t>
            </a:r>
            <a:r>
              <a:rPr sz="1600" spc="-40" dirty="0">
                <a:solidFill>
                  <a:srgbClr val="1B1F2E"/>
                </a:solidFill>
                <a:latin typeface="Arial MT"/>
                <a:cs typeface="Arial MT"/>
              </a:rPr>
              <a:t> </a:t>
            </a:r>
            <a:r>
              <a:rPr sz="1600" dirty="0">
                <a:solidFill>
                  <a:srgbClr val="1B1F2E"/>
                </a:solidFill>
                <a:latin typeface="Arial MT"/>
                <a:cs typeface="Arial MT"/>
              </a:rPr>
              <a:t>font,</a:t>
            </a:r>
            <a:r>
              <a:rPr sz="1600" spc="-25" dirty="0">
                <a:solidFill>
                  <a:srgbClr val="1B1F2E"/>
                </a:solidFill>
                <a:latin typeface="Arial MT"/>
                <a:cs typeface="Arial MT"/>
              </a:rPr>
              <a:t> </a:t>
            </a:r>
            <a:r>
              <a:rPr sz="1600" dirty="0">
                <a:solidFill>
                  <a:srgbClr val="1B1F2E"/>
                </a:solidFill>
                <a:latin typeface="Arial MT"/>
                <a:cs typeface="Arial MT"/>
              </a:rPr>
              <a:t>bold,</a:t>
            </a:r>
            <a:r>
              <a:rPr sz="1600" spc="-45" dirty="0">
                <a:solidFill>
                  <a:srgbClr val="1B1F2E"/>
                </a:solidFill>
                <a:latin typeface="Arial MT"/>
                <a:cs typeface="Arial MT"/>
              </a:rPr>
              <a:t> </a:t>
            </a:r>
            <a:r>
              <a:rPr sz="1600" dirty="0">
                <a:solidFill>
                  <a:srgbClr val="1B1F2E"/>
                </a:solidFill>
                <a:latin typeface="Arial MT"/>
                <a:cs typeface="Arial MT"/>
              </a:rPr>
              <a:t>space</a:t>
            </a:r>
            <a:r>
              <a:rPr sz="1600" spc="-45" dirty="0">
                <a:solidFill>
                  <a:srgbClr val="1B1F2E"/>
                </a:solidFill>
                <a:latin typeface="Arial MT"/>
                <a:cs typeface="Arial MT"/>
              </a:rPr>
              <a:t> </a:t>
            </a:r>
            <a:r>
              <a:rPr sz="1600" dirty="0">
                <a:solidFill>
                  <a:srgbClr val="1B1F2E"/>
                </a:solidFill>
                <a:latin typeface="Arial MT"/>
                <a:cs typeface="Arial MT"/>
              </a:rPr>
              <a:t>before</a:t>
            </a:r>
            <a:r>
              <a:rPr sz="1600" spc="-25" dirty="0">
                <a:solidFill>
                  <a:srgbClr val="1B1F2E"/>
                </a:solidFill>
                <a:latin typeface="Arial MT"/>
                <a:cs typeface="Arial MT"/>
              </a:rPr>
              <a:t> </a:t>
            </a:r>
            <a:r>
              <a:rPr sz="1600" dirty="0">
                <a:solidFill>
                  <a:srgbClr val="1B1F2E"/>
                </a:solidFill>
                <a:latin typeface="Arial MT"/>
                <a:cs typeface="Arial MT"/>
              </a:rPr>
              <a:t>and</a:t>
            </a:r>
            <a:r>
              <a:rPr sz="1600" spc="-45" dirty="0">
                <a:solidFill>
                  <a:srgbClr val="1B1F2E"/>
                </a:solidFill>
                <a:latin typeface="Arial MT"/>
                <a:cs typeface="Arial MT"/>
              </a:rPr>
              <a:t> </a:t>
            </a:r>
            <a:r>
              <a:rPr sz="1600" spc="-10" dirty="0">
                <a:solidFill>
                  <a:srgbClr val="1B1F2E"/>
                </a:solidFill>
                <a:latin typeface="Arial MT"/>
                <a:cs typeface="Arial MT"/>
              </a:rPr>
              <a:t>after,</a:t>
            </a:r>
            <a:r>
              <a:rPr sz="1600" spc="-20" dirty="0">
                <a:solidFill>
                  <a:srgbClr val="1B1F2E"/>
                </a:solidFill>
                <a:latin typeface="Arial MT"/>
                <a:cs typeface="Arial MT"/>
              </a:rPr>
              <a:t> </a:t>
            </a:r>
            <a:r>
              <a:rPr sz="1600" dirty="0">
                <a:solidFill>
                  <a:srgbClr val="1B1F2E"/>
                </a:solidFill>
                <a:latin typeface="Arial MT"/>
                <a:cs typeface="Arial MT"/>
              </a:rPr>
              <a:t>section</a:t>
            </a:r>
            <a:r>
              <a:rPr sz="1600" spc="-45" dirty="0">
                <a:solidFill>
                  <a:srgbClr val="1B1F2E"/>
                </a:solidFill>
                <a:latin typeface="Arial MT"/>
                <a:cs typeface="Arial MT"/>
              </a:rPr>
              <a:t> </a:t>
            </a:r>
            <a:r>
              <a:rPr sz="1600" spc="-10" dirty="0">
                <a:solidFill>
                  <a:srgbClr val="1B1F2E"/>
                </a:solidFill>
                <a:latin typeface="Arial MT"/>
                <a:cs typeface="Arial MT"/>
              </a:rPr>
              <a:t>numbering</a:t>
            </a:r>
            <a:r>
              <a:rPr lang="en-US" sz="1600" dirty="0">
                <a:latin typeface="Arial MT"/>
                <a:cs typeface="Arial MT"/>
              </a:rPr>
              <a:t> </a:t>
            </a:r>
            <a:r>
              <a:rPr sz="1600" dirty="0">
                <a:solidFill>
                  <a:srgbClr val="1B1F2E"/>
                </a:solidFill>
                <a:latin typeface="Arial MT"/>
                <a:cs typeface="Arial MT"/>
              </a:rPr>
              <a:t>convention,</a:t>
            </a:r>
            <a:r>
              <a:rPr sz="1600" spc="-9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a:p>
            <a:pPr marL="12700">
              <a:lnSpc>
                <a:spcPct val="100000"/>
              </a:lnSpc>
              <a:spcBef>
                <a:spcPts val="960"/>
              </a:spcBef>
            </a:pPr>
            <a:r>
              <a:rPr sz="1600" b="1" spc="-10" dirty="0">
                <a:solidFill>
                  <a:srgbClr val="C00000"/>
                </a:solidFill>
                <a:latin typeface="Arial"/>
                <a:cs typeface="Arial"/>
              </a:rPr>
              <a:t>LaTeX:</a:t>
            </a:r>
            <a:r>
              <a:rPr sz="1600" b="1" spc="-85" dirty="0">
                <a:solidFill>
                  <a:srgbClr val="C00000"/>
                </a:solidFill>
                <a:latin typeface="Arial"/>
                <a:cs typeface="Arial"/>
              </a:rPr>
              <a:t> </a:t>
            </a:r>
            <a:r>
              <a:rPr sz="1600" spc="-10" dirty="0">
                <a:solidFill>
                  <a:srgbClr val="1B1F2E"/>
                </a:solidFill>
                <a:latin typeface="Courier New"/>
                <a:cs typeface="Courier New"/>
              </a:rPr>
              <a:t>\section{Introduction}</a:t>
            </a:r>
            <a:endParaRPr sz="1600" dirty="0">
              <a:latin typeface="Courier New"/>
              <a:cs typeface="Courier New"/>
            </a:endParaRPr>
          </a:p>
        </p:txBody>
      </p:sp>
      <p:sp>
        <p:nvSpPr>
          <p:cNvPr id="5" name="object 6">
            <a:extLst>
              <a:ext uri="{FF2B5EF4-FFF2-40B4-BE49-F238E27FC236}">
                <a16:creationId xmlns:a16="http://schemas.microsoft.com/office/drawing/2014/main" id="{67CF0719-B3AB-4079-3B76-BDB4054E371D}"/>
              </a:ext>
            </a:extLst>
          </p:cNvPr>
          <p:cNvSpPr txBox="1"/>
          <p:nvPr/>
        </p:nvSpPr>
        <p:spPr>
          <a:xfrm>
            <a:off x="572211" y="1222705"/>
            <a:ext cx="561975" cy="39179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1B1F2E"/>
                </a:solidFill>
                <a:latin typeface="Arial"/>
                <a:cs typeface="Arial"/>
              </a:rPr>
              <a:t>TeX</a:t>
            </a:r>
            <a:endParaRPr sz="2400" dirty="0">
              <a:latin typeface="Arial"/>
              <a:cs typeface="Arial"/>
            </a:endParaRPr>
          </a:p>
        </p:txBody>
      </p:sp>
      <p:sp>
        <p:nvSpPr>
          <p:cNvPr id="7" name="object 7">
            <a:extLst>
              <a:ext uri="{FF2B5EF4-FFF2-40B4-BE49-F238E27FC236}">
                <a16:creationId xmlns:a16="http://schemas.microsoft.com/office/drawing/2014/main" id="{09DEF8FA-E0B2-E03F-A716-3D7D87E767D0}"/>
              </a:ext>
            </a:extLst>
          </p:cNvPr>
          <p:cNvSpPr txBox="1"/>
          <p:nvPr/>
        </p:nvSpPr>
        <p:spPr>
          <a:xfrm>
            <a:off x="4815585" y="1217803"/>
            <a:ext cx="916940"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1B1F2E"/>
                </a:solidFill>
                <a:latin typeface="Arial"/>
                <a:cs typeface="Arial"/>
              </a:rPr>
              <a:t>LaTeX</a:t>
            </a:r>
            <a:endParaRPr sz="2400" dirty="0">
              <a:latin typeface="Arial"/>
              <a:cs typeface="Arial"/>
            </a:endParaRPr>
          </a:p>
        </p:txBody>
      </p:sp>
    </p:spTree>
    <p:extLst>
      <p:ext uri="{BB962C8B-B14F-4D97-AF65-F5344CB8AC3E}">
        <p14:creationId xmlns:p14="http://schemas.microsoft.com/office/powerpoint/2010/main" val="4229931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1598-8D43-1115-E89B-73DB12946FC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15E27B3F-E3DF-19E2-7A94-15BBB88EDFB4}"/>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A2D26F8-47FD-2B82-2379-F31A38CC759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Benefits of LaTeX</a:t>
            </a:r>
          </a:p>
        </p:txBody>
      </p:sp>
      <p:sp>
        <p:nvSpPr>
          <p:cNvPr id="6" name="TextBox 5">
            <a:extLst>
              <a:ext uri="{FF2B5EF4-FFF2-40B4-BE49-F238E27FC236}">
                <a16:creationId xmlns:a16="http://schemas.microsoft.com/office/drawing/2014/main" id="{D4A0AFFB-3C55-F614-E35C-C133EB99CC35}"/>
              </a:ext>
            </a:extLst>
          </p:cNvPr>
          <p:cNvSpPr txBox="1"/>
          <p:nvPr/>
        </p:nvSpPr>
        <p:spPr>
          <a:xfrm>
            <a:off x="451360" y="990828"/>
            <a:ext cx="8034155" cy="1992853"/>
          </a:xfrm>
          <a:prstGeom prst="rect">
            <a:avLst/>
          </a:prstGeom>
          <a:noFill/>
          <a:ln>
            <a:noFill/>
          </a:ln>
        </p:spPr>
        <p:txBody>
          <a:bodyPr wrap="square" rtlCol="0">
            <a:spAutoFit/>
          </a:bodyPr>
          <a:lstStyle/>
          <a:p>
            <a:pPr marL="299085" marR="5080" indent="-287020">
              <a:lnSpc>
                <a:spcPct val="150000"/>
              </a:lnSpc>
              <a:spcBef>
                <a:spcPts val="100"/>
              </a:spcBef>
              <a:buChar char="•"/>
              <a:tabLst>
                <a:tab pos="299085" algn="l"/>
              </a:tabLst>
            </a:pPr>
            <a:r>
              <a:rPr lang="en-US" sz="1600" dirty="0">
                <a:solidFill>
                  <a:srgbClr val="1B1F2E"/>
                </a:solidFill>
                <a:latin typeface="Arial MT"/>
                <a:cs typeface="Arial MT"/>
              </a:rPr>
              <a:t>Separate</a:t>
            </a:r>
            <a:r>
              <a:rPr lang="en-US" sz="1600" spc="-35" dirty="0">
                <a:solidFill>
                  <a:srgbClr val="1B1F2E"/>
                </a:solidFill>
                <a:latin typeface="Arial MT"/>
                <a:cs typeface="Arial MT"/>
              </a:rPr>
              <a:t> </a:t>
            </a:r>
            <a:r>
              <a:rPr lang="en-US" sz="1600" dirty="0">
                <a:solidFill>
                  <a:srgbClr val="1B1F2E"/>
                </a:solidFill>
                <a:latin typeface="Arial MT"/>
                <a:cs typeface="Arial MT"/>
              </a:rPr>
              <a:t>content</a:t>
            </a:r>
            <a:r>
              <a:rPr lang="en-US" sz="1600" spc="-25" dirty="0">
                <a:solidFill>
                  <a:srgbClr val="1B1F2E"/>
                </a:solidFill>
                <a:latin typeface="Arial MT"/>
                <a:cs typeface="Arial MT"/>
              </a:rPr>
              <a:t> </a:t>
            </a:r>
            <a:r>
              <a:rPr lang="en-US" sz="1600" dirty="0">
                <a:solidFill>
                  <a:srgbClr val="1B1F2E"/>
                </a:solidFill>
                <a:latin typeface="Arial MT"/>
                <a:cs typeface="Arial MT"/>
              </a:rPr>
              <a:t>from</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everything in</a:t>
            </a:r>
            <a:r>
              <a:rPr lang="en-US" sz="1600" spc="-25" dirty="0">
                <a:solidFill>
                  <a:srgbClr val="1B1F2E"/>
                </a:solidFill>
                <a:latin typeface="Arial MT"/>
                <a:cs typeface="Arial MT"/>
              </a:rPr>
              <a:t> </a:t>
            </a:r>
            <a:r>
              <a:rPr lang="en-US" sz="1600" dirty="0">
                <a:solidFill>
                  <a:srgbClr val="1B1F2E"/>
                </a:solidFill>
                <a:latin typeface="Arial MT"/>
                <a:cs typeface="Arial MT"/>
              </a:rPr>
              <a:t>plain</a:t>
            </a:r>
            <a:r>
              <a:rPr lang="en-US" sz="1600" spc="-25" dirty="0">
                <a:solidFill>
                  <a:srgbClr val="1B1F2E"/>
                </a:solidFill>
                <a:latin typeface="Arial MT"/>
                <a:cs typeface="Arial MT"/>
              </a:rPr>
              <a:t> </a:t>
            </a:r>
            <a:r>
              <a:rPr lang="en-US" sz="1600" dirty="0">
                <a:solidFill>
                  <a:srgbClr val="1B1F2E"/>
                </a:solidFill>
                <a:latin typeface="Arial MT"/>
                <a:cs typeface="Arial MT"/>
              </a:rPr>
              <a:t>text,</a:t>
            </a:r>
            <a:r>
              <a:rPr lang="en-US" sz="1600" spc="-25" dirty="0">
                <a:solidFill>
                  <a:srgbClr val="1B1F2E"/>
                </a:solidFill>
                <a:latin typeface="Arial MT"/>
                <a:cs typeface="Arial MT"/>
              </a:rPr>
              <a:t> </a:t>
            </a:r>
            <a:r>
              <a:rPr lang="en-US" sz="1600" dirty="0">
                <a:solidFill>
                  <a:srgbClr val="1B1F2E"/>
                </a:solidFill>
                <a:latin typeface="Arial MT"/>
                <a:cs typeface="Arial MT"/>
              </a:rPr>
              <a:t>then</a:t>
            </a:r>
            <a:r>
              <a:rPr lang="en-US" sz="1600" spc="-25" dirty="0">
                <a:solidFill>
                  <a:srgbClr val="1B1F2E"/>
                </a:solidFill>
                <a:latin typeface="Arial MT"/>
                <a:cs typeface="Arial MT"/>
              </a:rPr>
              <a:t> </a:t>
            </a:r>
            <a:r>
              <a:rPr lang="en-US" sz="1600" spc="-10" dirty="0">
                <a:solidFill>
                  <a:srgbClr val="1B1F2E"/>
                </a:solidFill>
                <a:latin typeface="Arial MT"/>
                <a:cs typeface="Arial MT"/>
              </a:rPr>
              <a:t>easily </a:t>
            </a:r>
            <a:r>
              <a:rPr lang="en-US" sz="1600" dirty="0">
                <a:solidFill>
                  <a:srgbClr val="1B1F2E"/>
                </a:solidFill>
                <a:latin typeface="Arial MT"/>
                <a:cs typeface="Arial MT"/>
              </a:rPr>
              <a:t>adjust</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35" dirty="0">
                <a:solidFill>
                  <a:srgbClr val="1B1F2E"/>
                </a:solidFill>
                <a:latin typeface="Arial MT"/>
                <a:cs typeface="Arial MT"/>
              </a:rPr>
              <a:t> </a:t>
            </a:r>
            <a:r>
              <a:rPr lang="en-US" sz="1600" spc="-10" dirty="0">
                <a:solidFill>
                  <a:srgbClr val="1B1F2E"/>
                </a:solidFill>
                <a:latin typeface="Arial MT"/>
                <a:cs typeface="Arial MT"/>
              </a:rPr>
              <a:t>afterwards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Easily</a:t>
            </a:r>
            <a:r>
              <a:rPr lang="en-US" sz="1600" spc="-20" dirty="0">
                <a:solidFill>
                  <a:srgbClr val="1B1F2E"/>
                </a:solidFill>
                <a:latin typeface="Arial MT"/>
                <a:cs typeface="Arial MT"/>
              </a:rPr>
              <a:t> </a:t>
            </a:r>
            <a:r>
              <a:rPr lang="en-US" sz="1600" dirty="0">
                <a:solidFill>
                  <a:srgbClr val="1B1F2E"/>
                </a:solidFill>
                <a:latin typeface="Arial MT"/>
                <a:cs typeface="Arial MT"/>
              </a:rPr>
              <a:t>format</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30" dirty="0">
                <a:solidFill>
                  <a:srgbClr val="1B1F2E"/>
                </a:solidFill>
                <a:latin typeface="Arial MT"/>
                <a:cs typeface="Arial MT"/>
              </a:rPr>
              <a:t> </a:t>
            </a:r>
            <a:r>
              <a:rPr lang="en-US" sz="1600" dirty="0">
                <a:solidFill>
                  <a:srgbClr val="1B1F2E"/>
                </a:solidFill>
                <a:latin typeface="Arial MT"/>
                <a:cs typeface="Arial MT"/>
              </a:rPr>
              <a:t>wide</a:t>
            </a:r>
            <a:r>
              <a:rPr lang="en-US" sz="1600" spc="15" dirty="0">
                <a:solidFill>
                  <a:srgbClr val="1B1F2E"/>
                </a:solidFill>
                <a:latin typeface="Arial MT"/>
                <a:cs typeface="Arial MT"/>
              </a:rPr>
              <a:t> </a:t>
            </a:r>
            <a:r>
              <a:rPr lang="en-US" sz="1600" dirty="0">
                <a:solidFill>
                  <a:srgbClr val="1B1F2E"/>
                </a:solidFill>
                <a:latin typeface="Arial MT"/>
                <a:cs typeface="Arial MT"/>
              </a:rPr>
              <a:t>range</a:t>
            </a:r>
            <a:r>
              <a:rPr lang="en-US" sz="1600" spc="-20" dirty="0">
                <a:solidFill>
                  <a:srgbClr val="1B1F2E"/>
                </a:solidFill>
                <a:latin typeface="Arial MT"/>
                <a:cs typeface="Arial MT"/>
              </a:rPr>
              <a:t> </a:t>
            </a:r>
            <a:r>
              <a:rPr lang="en-US" sz="1600" dirty="0">
                <a:solidFill>
                  <a:srgbClr val="1B1F2E"/>
                </a:solidFill>
                <a:latin typeface="Arial MT"/>
                <a:cs typeface="Arial MT"/>
              </a:rPr>
              <a:t>of</a:t>
            </a:r>
            <a:r>
              <a:rPr lang="en-US" sz="1600" spc="-30" dirty="0">
                <a:solidFill>
                  <a:srgbClr val="1B1F2E"/>
                </a:solidFill>
                <a:latin typeface="Arial MT"/>
                <a:cs typeface="Arial MT"/>
              </a:rPr>
              <a:t> </a:t>
            </a:r>
            <a:r>
              <a:rPr lang="en-US" sz="1600" dirty="0">
                <a:solidFill>
                  <a:srgbClr val="1B1F2E"/>
                </a:solidFill>
                <a:latin typeface="Arial MT"/>
                <a:cs typeface="Arial MT"/>
              </a:rPr>
              <a:t>documents</a:t>
            </a:r>
            <a:r>
              <a:rPr lang="en-US" sz="1600" spc="-15" dirty="0">
                <a:solidFill>
                  <a:srgbClr val="1B1F2E"/>
                </a:solidFill>
                <a:latin typeface="Arial MT"/>
                <a:cs typeface="Arial MT"/>
              </a:rPr>
              <a:t> </a:t>
            </a:r>
            <a:r>
              <a:rPr lang="en-US" sz="1600" dirty="0">
                <a:solidFill>
                  <a:srgbClr val="1B1F2E"/>
                </a:solidFill>
                <a:latin typeface="Arial MT"/>
                <a:cs typeface="Arial MT"/>
              </a:rPr>
              <a:t>with style</a:t>
            </a:r>
            <a:r>
              <a:rPr lang="en-US" sz="1600" spc="-15" dirty="0">
                <a:solidFill>
                  <a:srgbClr val="1B1F2E"/>
                </a:solidFill>
                <a:latin typeface="Arial MT"/>
                <a:cs typeface="Arial MT"/>
              </a:rPr>
              <a:t> </a:t>
            </a:r>
            <a:r>
              <a:rPr lang="en-US" sz="1600" spc="-10" dirty="0">
                <a:solidFill>
                  <a:srgbClr val="1B1F2E"/>
                </a:solidFill>
                <a:latin typeface="Arial MT"/>
                <a:cs typeface="Arial MT"/>
              </a:rPr>
              <a:t>templates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Prettiest</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30" dirty="0">
                <a:solidFill>
                  <a:srgbClr val="1B1F2E"/>
                </a:solidFill>
                <a:latin typeface="Arial MT"/>
                <a:cs typeface="Arial MT"/>
              </a:rPr>
              <a:t> </a:t>
            </a:r>
            <a:r>
              <a:rPr lang="en-US" sz="1600" dirty="0">
                <a:solidFill>
                  <a:srgbClr val="1B1F2E"/>
                </a:solidFill>
                <a:latin typeface="Arial MT"/>
                <a:cs typeface="Arial MT"/>
              </a:rPr>
              <a:t>easiest</a:t>
            </a:r>
            <a:r>
              <a:rPr lang="en-US" sz="1600" spc="-20" dirty="0">
                <a:solidFill>
                  <a:srgbClr val="1B1F2E"/>
                </a:solidFill>
                <a:latin typeface="Arial MT"/>
                <a:cs typeface="Arial MT"/>
              </a:rPr>
              <a:t> </a:t>
            </a:r>
            <a:r>
              <a:rPr lang="en-US" sz="1600" dirty="0">
                <a:solidFill>
                  <a:srgbClr val="1B1F2E"/>
                </a:solidFill>
                <a:latin typeface="Arial MT"/>
                <a:cs typeface="Arial MT"/>
              </a:rPr>
              <a:t>way</a:t>
            </a:r>
            <a:r>
              <a:rPr lang="en-US" sz="1600" spc="-5" dirty="0">
                <a:solidFill>
                  <a:srgbClr val="1B1F2E"/>
                </a:solidFill>
                <a:latin typeface="Arial MT"/>
                <a:cs typeface="Arial MT"/>
              </a:rPr>
              <a:t> </a:t>
            </a:r>
            <a:r>
              <a:rPr lang="en-US" sz="1600" dirty="0">
                <a:solidFill>
                  <a:srgbClr val="1B1F2E"/>
                </a:solidFill>
                <a:latin typeface="Arial MT"/>
                <a:cs typeface="Arial MT"/>
              </a:rPr>
              <a:t>to</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up</a:t>
            </a:r>
            <a:r>
              <a:rPr lang="en-US" sz="1600" spc="-40" dirty="0">
                <a:solidFill>
                  <a:srgbClr val="1B1F2E"/>
                </a:solidFill>
                <a:latin typeface="Arial MT"/>
                <a:cs typeface="Arial MT"/>
              </a:rPr>
              <a:t> </a:t>
            </a:r>
            <a:r>
              <a:rPr lang="en-US" sz="1600" dirty="0">
                <a:solidFill>
                  <a:srgbClr val="1B1F2E"/>
                </a:solidFill>
                <a:latin typeface="Arial MT"/>
                <a:cs typeface="Arial MT"/>
              </a:rPr>
              <a:t>mathematical</a:t>
            </a:r>
            <a:r>
              <a:rPr lang="en-US" sz="1600" spc="-10" dirty="0">
                <a:solidFill>
                  <a:srgbClr val="1B1F2E"/>
                </a:solidFill>
                <a:latin typeface="Arial MT"/>
                <a:cs typeface="Arial MT"/>
              </a:rPr>
              <a:t> </a:t>
            </a:r>
            <a:r>
              <a:rPr lang="en-US" sz="1600" dirty="0">
                <a:solidFill>
                  <a:srgbClr val="1B1F2E"/>
                </a:solidFill>
                <a:latin typeface="Arial MT"/>
                <a:cs typeface="Arial MT"/>
              </a:rPr>
              <a:t>notation</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spc="-10" dirty="0">
                <a:solidFill>
                  <a:srgbClr val="1B1F2E"/>
                </a:solidFill>
                <a:latin typeface="Arial MT"/>
                <a:cs typeface="Arial MT"/>
              </a:rPr>
              <a:t>formulas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Helps</a:t>
            </a:r>
            <a:r>
              <a:rPr lang="en-US" sz="1600" spc="-30" dirty="0">
                <a:solidFill>
                  <a:srgbClr val="1B1F2E"/>
                </a:solidFill>
                <a:latin typeface="Arial MT"/>
                <a:cs typeface="Arial MT"/>
              </a:rPr>
              <a:t> </a:t>
            </a:r>
            <a:r>
              <a:rPr lang="en-US" sz="1600" dirty="0">
                <a:solidFill>
                  <a:srgbClr val="1B1F2E"/>
                </a:solidFill>
                <a:latin typeface="Arial MT"/>
                <a:cs typeface="Arial MT"/>
              </a:rPr>
              <a:t>keep</a:t>
            </a:r>
            <a:r>
              <a:rPr lang="en-US" sz="1600" spc="-20" dirty="0">
                <a:solidFill>
                  <a:srgbClr val="1B1F2E"/>
                </a:solidFill>
                <a:latin typeface="Arial MT"/>
                <a:cs typeface="Arial MT"/>
              </a:rPr>
              <a:t> </a:t>
            </a:r>
            <a:r>
              <a:rPr lang="en-US" sz="1600" dirty="0">
                <a:solidFill>
                  <a:srgbClr val="1B1F2E"/>
                </a:solidFill>
                <a:latin typeface="Arial MT"/>
                <a:cs typeface="Arial MT"/>
              </a:rPr>
              <a:t>citations</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dirty="0">
                <a:solidFill>
                  <a:srgbClr val="1B1F2E"/>
                </a:solidFill>
                <a:latin typeface="Arial MT"/>
                <a:cs typeface="Arial MT"/>
              </a:rPr>
              <a:t>references</a:t>
            </a:r>
            <a:r>
              <a:rPr lang="en-US" sz="1600" spc="-20" dirty="0">
                <a:solidFill>
                  <a:srgbClr val="1B1F2E"/>
                </a:solidFill>
                <a:latin typeface="Arial MT"/>
                <a:cs typeface="Arial MT"/>
              </a:rPr>
              <a:t> </a:t>
            </a:r>
            <a:r>
              <a:rPr lang="en-US" sz="1600" dirty="0">
                <a:solidFill>
                  <a:srgbClr val="1B1F2E"/>
                </a:solidFill>
                <a:latin typeface="Arial MT"/>
                <a:cs typeface="Arial MT"/>
              </a:rPr>
              <a:t>in</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25" dirty="0">
                <a:solidFill>
                  <a:srgbClr val="1B1F2E"/>
                </a:solidFill>
                <a:latin typeface="Arial MT"/>
                <a:cs typeface="Arial MT"/>
              </a:rPr>
              <a:t> </a:t>
            </a:r>
            <a:r>
              <a:rPr lang="en-US" sz="1600" dirty="0">
                <a:solidFill>
                  <a:srgbClr val="1B1F2E"/>
                </a:solidFill>
                <a:latin typeface="Arial MT"/>
                <a:cs typeface="Arial MT"/>
              </a:rPr>
              <a:t>consistent</a:t>
            </a:r>
            <a:r>
              <a:rPr lang="en-US" sz="1600" spc="-10" dirty="0">
                <a:solidFill>
                  <a:srgbClr val="1B1F2E"/>
                </a:solidFill>
                <a:latin typeface="Arial MT"/>
                <a:cs typeface="Arial MT"/>
              </a:rPr>
              <a:t> format</a:t>
            </a:r>
            <a:endParaRPr lang="en-US" sz="1600" dirty="0">
              <a:latin typeface="Arial MT"/>
              <a:cs typeface="Arial MT"/>
            </a:endParaRPr>
          </a:p>
        </p:txBody>
      </p:sp>
    </p:spTree>
    <p:extLst>
      <p:ext uri="{BB962C8B-B14F-4D97-AF65-F5344CB8AC3E}">
        <p14:creationId xmlns:p14="http://schemas.microsoft.com/office/powerpoint/2010/main" val="235071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9803-947E-EA24-C9CB-1367EE8ADDCC}"/>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94F1B43-FF66-B39F-1191-3D1584D6366E}"/>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17578D3-EACC-4E0B-841D-2B8AD1338C1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Using LaTeX</a:t>
            </a:r>
          </a:p>
        </p:txBody>
      </p:sp>
      <p:sp>
        <p:nvSpPr>
          <p:cNvPr id="2" name="object 3">
            <a:extLst>
              <a:ext uri="{FF2B5EF4-FFF2-40B4-BE49-F238E27FC236}">
                <a16:creationId xmlns:a16="http://schemas.microsoft.com/office/drawing/2014/main" id="{F536B93A-635D-C267-1AA4-BE878C2E8064}"/>
              </a:ext>
            </a:extLst>
          </p:cNvPr>
          <p:cNvSpPr txBox="1"/>
          <p:nvPr/>
        </p:nvSpPr>
        <p:spPr>
          <a:xfrm>
            <a:off x="572211" y="1208277"/>
            <a:ext cx="3611879" cy="25025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1B1F2E"/>
                </a:solidFill>
                <a:latin typeface="Arial"/>
                <a:cs typeface="Arial"/>
              </a:rPr>
              <a:t>TeX</a:t>
            </a:r>
            <a:r>
              <a:rPr sz="2000" b="1" spc="-110" dirty="0">
                <a:solidFill>
                  <a:srgbClr val="1B1F2E"/>
                </a:solidFill>
                <a:latin typeface="Arial"/>
                <a:cs typeface="Arial"/>
              </a:rPr>
              <a:t> </a:t>
            </a:r>
            <a:r>
              <a:rPr sz="2000" b="1" spc="-10" dirty="0">
                <a:solidFill>
                  <a:srgbClr val="1B1F2E"/>
                </a:solidFill>
                <a:latin typeface="Arial"/>
                <a:cs typeface="Arial"/>
              </a:rPr>
              <a:t>distributions</a:t>
            </a:r>
            <a:endParaRPr sz="2000" dirty="0">
              <a:latin typeface="Arial"/>
              <a:cs typeface="Arial"/>
            </a:endParaRPr>
          </a:p>
          <a:p>
            <a:pPr marL="299085" indent="-286385">
              <a:lnSpc>
                <a:spcPct val="100000"/>
              </a:lnSpc>
              <a:spcBef>
                <a:spcPts val="1975"/>
              </a:spcBef>
              <a:buChar char="•"/>
              <a:tabLst>
                <a:tab pos="299085" algn="l"/>
              </a:tabLst>
            </a:pPr>
            <a:r>
              <a:rPr sz="1800" dirty="0">
                <a:solidFill>
                  <a:srgbClr val="1B1F2E"/>
                </a:solidFill>
                <a:latin typeface="Arial MT"/>
                <a:cs typeface="Arial MT"/>
              </a:rPr>
              <a:t>Installed</a:t>
            </a:r>
            <a:r>
              <a:rPr sz="1800" spc="-35" dirty="0">
                <a:solidFill>
                  <a:srgbClr val="1B1F2E"/>
                </a:solidFill>
                <a:latin typeface="Arial MT"/>
                <a:cs typeface="Arial MT"/>
              </a:rPr>
              <a:t> </a:t>
            </a:r>
            <a:r>
              <a:rPr sz="1800" dirty="0">
                <a:solidFill>
                  <a:srgbClr val="1B1F2E"/>
                </a:solidFill>
                <a:latin typeface="Arial MT"/>
                <a:cs typeface="Arial MT"/>
              </a:rPr>
              <a:t>locally</a:t>
            </a:r>
            <a:r>
              <a:rPr sz="1800" spc="-30" dirty="0">
                <a:solidFill>
                  <a:srgbClr val="1B1F2E"/>
                </a:solidFill>
                <a:latin typeface="Arial MT"/>
                <a:cs typeface="Arial MT"/>
              </a:rPr>
              <a:t> </a:t>
            </a:r>
            <a:r>
              <a:rPr sz="1800" dirty="0">
                <a:solidFill>
                  <a:srgbClr val="1B1F2E"/>
                </a:solidFill>
                <a:latin typeface="Arial MT"/>
                <a:cs typeface="Arial MT"/>
              </a:rPr>
              <a:t>on</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machine</a:t>
            </a:r>
            <a:endParaRPr sz="1800" dirty="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Greater</a:t>
            </a:r>
            <a:r>
              <a:rPr sz="1800" spc="-15" dirty="0">
                <a:solidFill>
                  <a:srgbClr val="1B1F2E"/>
                </a:solidFill>
                <a:latin typeface="Arial MT"/>
                <a:cs typeface="Arial MT"/>
              </a:rPr>
              <a:t> </a:t>
            </a:r>
            <a:r>
              <a:rPr sz="1800" dirty="0">
                <a:solidFill>
                  <a:srgbClr val="1B1F2E"/>
                </a:solidFill>
                <a:latin typeface="Arial MT"/>
                <a:cs typeface="Arial MT"/>
              </a:rPr>
              <a:t>control</a:t>
            </a:r>
            <a:r>
              <a:rPr sz="1800" spc="-15" dirty="0">
                <a:solidFill>
                  <a:srgbClr val="1B1F2E"/>
                </a:solidFill>
                <a:latin typeface="Arial MT"/>
                <a:cs typeface="Arial MT"/>
              </a:rPr>
              <a:t> </a:t>
            </a:r>
            <a:r>
              <a:rPr sz="1800" dirty="0">
                <a:solidFill>
                  <a:srgbClr val="1B1F2E"/>
                </a:solidFill>
                <a:latin typeface="Arial MT"/>
                <a:cs typeface="Arial MT"/>
              </a:rPr>
              <a:t>of</a:t>
            </a:r>
            <a:r>
              <a:rPr sz="1800" spc="465" dirty="0">
                <a:solidFill>
                  <a:srgbClr val="1B1F2E"/>
                </a:solidFill>
                <a:latin typeface="Arial MT"/>
                <a:cs typeface="Arial MT"/>
              </a:rPr>
              <a:t> </a:t>
            </a:r>
            <a:r>
              <a:rPr sz="1800" spc="-10" dirty="0">
                <a:solidFill>
                  <a:srgbClr val="1B1F2E"/>
                </a:solidFill>
                <a:latin typeface="Arial MT"/>
                <a:cs typeface="Arial MT"/>
              </a:rPr>
              <a:t>customization </a:t>
            </a:r>
            <a:r>
              <a:rPr sz="1800" dirty="0">
                <a:solidFill>
                  <a:srgbClr val="1B1F2E"/>
                </a:solidFill>
                <a:latin typeface="Arial MT"/>
                <a:cs typeface="Arial MT"/>
              </a:rPr>
              <a:t>and</a:t>
            </a:r>
            <a:r>
              <a:rPr sz="1800" spc="-10" dirty="0">
                <a:solidFill>
                  <a:srgbClr val="1B1F2E"/>
                </a:solidFill>
                <a:latin typeface="Arial MT"/>
                <a:cs typeface="Arial MT"/>
              </a:rPr>
              <a:t> formatting</a:t>
            </a:r>
            <a:endParaRPr sz="1800" dirty="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Fewer</a:t>
            </a:r>
            <a:r>
              <a:rPr sz="1800" spc="-20" dirty="0">
                <a:solidFill>
                  <a:srgbClr val="1B1F2E"/>
                </a:solidFill>
                <a:latin typeface="Arial MT"/>
                <a:cs typeface="Arial MT"/>
              </a:rPr>
              <a:t> </a:t>
            </a:r>
            <a:r>
              <a:rPr sz="1800" dirty="0">
                <a:solidFill>
                  <a:srgbClr val="1B1F2E"/>
                </a:solidFill>
                <a:latin typeface="Arial MT"/>
                <a:cs typeface="Arial MT"/>
              </a:rPr>
              <a:t>privacy</a:t>
            </a:r>
            <a:r>
              <a:rPr sz="1800" spc="-40" dirty="0">
                <a:solidFill>
                  <a:srgbClr val="1B1F2E"/>
                </a:solidFill>
                <a:latin typeface="Arial MT"/>
                <a:cs typeface="Arial MT"/>
              </a:rPr>
              <a:t> </a:t>
            </a:r>
            <a:r>
              <a:rPr sz="1800" dirty="0">
                <a:solidFill>
                  <a:srgbClr val="1B1F2E"/>
                </a:solidFill>
                <a:latin typeface="Arial MT"/>
                <a:cs typeface="Arial MT"/>
              </a:rPr>
              <a:t>concerns</a:t>
            </a:r>
            <a:r>
              <a:rPr sz="1800" spc="-40" dirty="0">
                <a:solidFill>
                  <a:srgbClr val="1B1F2E"/>
                </a:solidFill>
                <a:latin typeface="Arial MT"/>
                <a:cs typeface="Arial MT"/>
              </a:rPr>
              <a:t> </a:t>
            </a:r>
            <a:r>
              <a:rPr sz="1800" spc="-25" dirty="0">
                <a:solidFill>
                  <a:srgbClr val="1B1F2E"/>
                </a:solidFill>
                <a:latin typeface="Arial MT"/>
                <a:cs typeface="Arial MT"/>
              </a:rPr>
              <a:t>for</a:t>
            </a:r>
            <a:endParaRPr sz="1800" dirty="0">
              <a:latin typeface="Arial MT"/>
              <a:cs typeface="Arial MT"/>
            </a:endParaRPr>
          </a:p>
          <a:p>
            <a:pPr marL="299085">
              <a:lnSpc>
                <a:spcPct val="100000"/>
              </a:lnSpc>
              <a:spcBef>
                <a:spcPts val="1085"/>
              </a:spcBef>
            </a:pPr>
            <a:r>
              <a:rPr sz="1800" dirty="0">
                <a:solidFill>
                  <a:srgbClr val="1B1F2E"/>
                </a:solidFill>
                <a:latin typeface="Arial MT"/>
                <a:cs typeface="Arial MT"/>
              </a:rPr>
              <a:t>sensitive</a:t>
            </a:r>
            <a:r>
              <a:rPr sz="1800" spc="-40" dirty="0">
                <a:solidFill>
                  <a:srgbClr val="1B1F2E"/>
                </a:solidFill>
                <a:latin typeface="Arial MT"/>
                <a:cs typeface="Arial MT"/>
              </a:rPr>
              <a:t> </a:t>
            </a:r>
            <a:r>
              <a:rPr sz="1800" spc="-10" dirty="0">
                <a:solidFill>
                  <a:srgbClr val="1B1F2E"/>
                </a:solidFill>
                <a:latin typeface="Arial MT"/>
                <a:cs typeface="Arial MT"/>
              </a:rPr>
              <a:t>documents</a:t>
            </a:r>
            <a:endParaRPr sz="1800" dirty="0">
              <a:latin typeface="Arial MT"/>
              <a:cs typeface="Arial MT"/>
            </a:endParaRPr>
          </a:p>
        </p:txBody>
      </p:sp>
      <p:sp>
        <p:nvSpPr>
          <p:cNvPr id="3" name="object 4">
            <a:extLst>
              <a:ext uri="{FF2B5EF4-FFF2-40B4-BE49-F238E27FC236}">
                <a16:creationId xmlns:a16="http://schemas.microsoft.com/office/drawing/2014/main" id="{4277C544-09EF-5E29-429F-D30BA28D1FB4}"/>
              </a:ext>
            </a:extLst>
          </p:cNvPr>
          <p:cNvSpPr txBox="1"/>
          <p:nvPr/>
        </p:nvSpPr>
        <p:spPr>
          <a:xfrm>
            <a:off x="4799203" y="1607058"/>
            <a:ext cx="3751579" cy="2495550"/>
          </a:xfrm>
          <a:prstGeom prst="rect">
            <a:avLst/>
          </a:prstGeom>
        </p:spPr>
        <p:txBody>
          <a:bodyPr vert="horz" wrap="square" lIns="0" tIns="12700" rIns="0" bIns="0" rtlCol="0">
            <a:spAutoFit/>
          </a:bodyPr>
          <a:lstStyle/>
          <a:p>
            <a:pPr marL="299085" marR="414655" indent="-287020">
              <a:lnSpc>
                <a:spcPct val="150100"/>
              </a:lnSpc>
              <a:spcBef>
                <a:spcPts val="100"/>
              </a:spcBef>
              <a:buChar char="•"/>
              <a:tabLst>
                <a:tab pos="299085" algn="l"/>
              </a:tabLst>
            </a:pPr>
            <a:r>
              <a:rPr sz="1800" dirty="0">
                <a:solidFill>
                  <a:srgbClr val="1B1F2E"/>
                </a:solidFill>
                <a:latin typeface="Arial MT"/>
                <a:cs typeface="Arial MT"/>
              </a:rPr>
              <a:t>Available</a:t>
            </a:r>
            <a:r>
              <a:rPr sz="1800" spc="-30" dirty="0">
                <a:solidFill>
                  <a:srgbClr val="1B1F2E"/>
                </a:solidFill>
                <a:latin typeface="Arial MT"/>
                <a:cs typeface="Arial MT"/>
              </a:rPr>
              <a:t> </a:t>
            </a:r>
            <a:r>
              <a:rPr sz="1800" dirty="0">
                <a:solidFill>
                  <a:srgbClr val="1B1F2E"/>
                </a:solidFill>
                <a:latin typeface="Arial MT"/>
                <a:cs typeface="Arial MT"/>
              </a:rPr>
              <a:t>online</a:t>
            </a:r>
            <a:r>
              <a:rPr sz="1800" spc="-30"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dirty="0">
                <a:solidFill>
                  <a:srgbClr val="1B1F2E"/>
                </a:solidFill>
                <a:latin typeface="Arial MT"/>
                <a:cs typeface="Arial MT"/>
              </a:rPr>
              <a:t>no</a:t>
            </a:r>
            <a:r>
              <a:rPr sz="1800" spc="-40" dirty="0">
                <a:solidFill>
                  <a:srgbClr val="1B1F2E"/>
                </a:solidFill>
                <a:latin typeface="Arial MT"/>
                <a:cs typeface="Arial MT"/>
              </a:rPr>
              <a:t> </a:t>
            </a:r>
            <a:r>
              <a:rPr sz="1800" spc="-10" dirty="0">
                <a:solidFill>
                  <a:srgbClr val="1B1F2E"/>
                </a:solidFill>
                <a:latin typeface="Arial MT"/>
                <a:cs typeface="Arial MT"/>
              </a:rPr>
              <a:t>install needed</a:t>
            </a:r>
            <a:endParaRPr sz="180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Optimized</a:t>
            </a:r>
            <a:r>
              <a:rPr sz="1800" spc="-5" dirty="0">
                <a:solidFill>
                  <a:srgbClr val="1B1F2E"/>
                </a:solidFill>
                <a:latin typeface="Arial MT"/>
                <a:cs typeface="Arial MT"/>
              </a:rPr>
              <a:t> </a:t>
            </a:r>
            <a:r>
              <a:rPr sz="1800" dirty="0">
                <a:solidFill>
                  <a:srgbClr val="1B1F2E"/>
                </a:solidFill>
                <a:latin typeface="Arial MT"/>
                <a:cs typeface="Arial MT"/>
              </a:rPr>
              <a:t>for</a:t>
            </a:r>
            <a:r>
              <a:rPr sz="1800" spc="-15" dirty="0">
                <a:solidFill>
                  <a:srgbClr val="1B1F2E"/>
                </a:solidFill>
                <a:latin typeface="Arial MT"/>
                <a:cs typeface="Arial MT"/>
              </a:rPr>
              <a:t> </a:t>
            </a:r>
            <a:r>
              <a:rPr sz="1800" spc="-10" dirty="0">
                <a:solidFill>
                  <a:srgbClr val="1B1F2E"/>
                </a:solidFill>
                <a:latin typeface="Arial MT"/>
                <a:cs typeface="Arial MT"/>
              </a:rPr>
              <a:t>ease-of-</a:t>
            </a:r>
            <a:r>
              <a:rPr sz="1800" dirty="0">
                <a:solidFill>
                  <a:srgbClr val="1B1F2E"/>
                </a:solidFill>
                <a:latin typeface="Arial MT"/>
                <a:cs typeface="Arial MT"/>
              </a:rPr>
              <a:t>use</a:t>
            </a:r>
            <a:r>
              <a:rPr sz="1800" spc="15" dirty="0">
                <a:solidFill>
                  <a:srgbClr val="1B1F2E"/>
                </a:solidFill>
                <a:latin typeface="Arial MT"/>
                <a:cs typeface="Arial MT"/>
              </a:rPr>
              <a:t> </a:t>
            </a:r>
            <a:r>
              <a:rPr sz="1800" dirty="0">
                <a:solidFill>
                  <a:srgbClr val="1B1F2E"/>
                </a:solidFill>
                <a:latin typeface="Arial MT"/>
                <a:cs typeface="Arial MT"/>
              </a:rPr>
              <a:t>and</a:t>
            </a:r>
            <a:r>
              <a:rPr sz="1800" spc="-10" dirty="0">
                <a:solidFill>
                  <a:srgbClr val="1B1F2E"/>
                </a:solidFill>
                <a:latin typeface="Arial MT"/>
                <a:cs typeface="Arial MT"/>
              </a:rPr>
              <a:t> </a:t>
            </a:r>
            <a:r>
              <a:rPr sz="1800" spc="-60" dirty="0">
                <a:solidFill>
                  <a:srgbClr val="1B1F2E"/>
                </a:solidFill>
                <a:latin typeface="Arial MT"/>
                <a:cs typeface="Arial MT"/>
              </a:rPr>
              <a:t>a</a:t>
            </a:r>
            <a:endParaRPr sz="1800">
              <a:latin typeface="Arial MT"/>
              <a:cs typeface="Arial MT"/>
            </a:endParaRPr>
          </a:p>
          <a:p>
            <a:pPr marL="299085">
              <a:lnSpc>
                <a:spcPct val="100000"/>
              </a:lnSpc>
              <a:spcBef>
                <a:spcPts val="1080"/>
              </a:spcBef>
            </a:pPr>
            <a:r>
              <a:rPr sz="1800" dirty="0">
                <a:solidFill>
                  <a:srgbClr val="1B1F2E"/>
                </a:solidFill>
                <a:latin typeface="Arial MT"/>
                <a:cs typeface="Arial MT"/>
              </a:rPr>
              <a:t>good</a:t>
            </a:r>
            <a:r>
              <a:rPr sz="1800" spc="-20" dirty="0">
                <a:solidFill>
                  <a:srgbClr val="1B1F2E"/>
                </a:solidFill>
                <a:latin typeface="Arial MT"/>
                <a:cs typeface="Arial MT"/>
              </a:rPr>
              <a:t> </a:t>
            </a:r>
            <a:r>
              <a:rPr sz="1800" dirty="0">
                <a:solidFill>
                  <a:srgbClr val="1B1F2E"/>
                </a:solidFill>
                <a:latin typeface="Arial MT"/>
                <a:cs typeface="Arial MT"/>
              </a:rPr>
              <a:t>place</a:t>
            </a:r>
            <a:r>
              <a:rPr sz="1800" spc="-20" dirty="0">
                <a:solidFill>
                  <a:srgbClr val="1B1F2E"/>
                </a:solidFill>
                <a:latin typeface="Arial MT"/>
                <a:cs typeface="Arial MT"/>
              </a:rPr>
              <a:t> </a:t>
            </a:r>
            <a:r>
              <a:rPr sz="1800" dirty="0">
                <a:solidFill>
                  <a:srgbClr val="1B1F2E"/>
                </a:solidFill>
                <a:latin typeface="Arial MT"/>
                <a:cs typeface="Arial MT"/>
              </a:rPr>
              <a:t>to</a:t>
            </a:r>
            <a:r>
              <a:rPr sz="1800" spc="-20" dirty="0">
                <a:solidFill>
                  <a:srgbClr val="1B1F2E"/>
                </a:solidFill>
                <a:latin typeface="Arial MT"/>
                <a:cs typeface="Arial MT"/>
              </a:rPr>
              <a:t> learn</a:t>
            </a:r>
            <a:endParaRPr sz="180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Allows for</a:t>
            </a:r>
            <a:r>
              <a:rPr sz="1800" spc="-40" dirty="0">
                <a:solidFill>
                  <a:srgbClr val="1B1F2E"/>
                </a:solidFill>
                <a:latin typeface="Arial MT"/>
                <a:cs typeface="Arial MT"/>
              </a:rPr>
              <a:t> </a:t>
            </a:r>
            <a:r>
              <a:rPr sz="1800" dirty="0">
                <a:solidFill>
                  <a:srgbClr val="1B1F2E"/>
                </a:solidFill>
                <a:latin typeface="Arial MT"/>
                <a:cs typeface="Arial MT"/>
              </a:rPr>
              <a:t>easy</a:t>
            </a:r>
            <a:r>
              <a:rPr sz="1800" spc="-40" dirty="0">
                <a:solidFill>
                  <a:srgbClr val="1B1F2E"/>
                </a:solidFill>
                <a:latin typeface="Arial MT"/>
                <a:cs typeface="Arial MT"/>
              </a:rPr>
              <a:t> </a:t>
            </a:r>
            <a:r>
              <a:rPr sz="1800" dirty="0">
                <a:solidFill>
                  <a:srgbClr val="1B1F2E"/>
                </a:solidFill>
                <a:latin typeface="Arial MT"/>
                <a:cs typeface="Arial MT"/>
              </a:rPr>
              <a:t>collaboration,</a:t>
            </a:r>
            <a:r>
              <a:rPr sz="1800" spc="-15" dirty="0">
                <a:solidFill>
                  <a:srgbClr val="1B1F2E"/>
                </a:solidFill>
                <a:latin typeface="Arial MT"/>
                <a:cs typeface="Arial MT"/>
              </a:rPr>
              <a:t> </a:t>
            </a:r>
            <a:r>
              <a:rPr sz="1800" spc="-20" dirty="0">
                <a:solidFill>
                  <a:srgbClr val="1B1F2E"/>
                </a:solidFill>
                <a:latin typeface="Arial MT"/>
                <a:cs typeface="Arial MT"/>
              </a:rPr>
              <a:t>kind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like</a:t>
            </a:r>
            <a:r>
              <a:rPr sz="1800" spc="-30" dirty="0">
                <a:solidFill>
                  <a:srgbClr val="1B1F2E"/>
                </a:solidFill>
                <a:latin typeface="Arial MT"/>
                <a:cs typeface="Arial MT"/>
              </a:rPr>
              <a:t> </a:t>
            </a:r>
            <a:r>
              <a:rPr sz="1800" dirty="0">
                <a:solidFill>
                  <a:srgbClr val="1B1F2E"/>
                </a:solidFill>
                <a:latin typeface="Arial MT"/>
                <a:cs typeface="Arial MT"/>
              </a:rPr>
              <a:t>“Google</a:t>
            </a:r>
            <a:r>
              <a:rPr sz="1800" spc="-15" dirty="0">
                <a:solidFill>
                  <a:srgbClr val="1B1F2E"/>
                </a:solidFill>
                <a:latin typeface="Arial MT"/>
                <a:cs typeface="Arial MT"/>
              </a:rPr>
              <a:t> </a:t>
            </a:r>
            <a:r>
              <a:rPr sz="1800" dirty="0">
                <a:solidFill>
                  <a:srgbClr val="1B1F2E"/>
                </a:solidFill>
                <a:latin typeface="Arial MT"/>
                <a:cs typeface="Arial MT"/>
              </a:rPr>
              <a:t>Docs”</a:t>
            </a:r>
            <a:r>
              <a:rPr sz="1800" spc="-10"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spc="-20" dirty="0">
                <a:solidFill>
                  <a:srgbClr val="1B1F2E"/>
                </a:solidFill>
                <a:latin typeface="Arial MT"/>
                <a:cs typeface="Arial MT"/>
              </a:rPr>
              <a:t>LaTeX</a:t>
            </a:r>
            <a:endParaRPr sz="1800">
              <a:latin typeface="Arial MT"/>
              <a:cs typeface="Arial MT"/>
            </a:endParaRPr>
          </a:p>
        </p:txBody>
      </p:sp>
      <p:pic>
        <p:nvPicPr>
          <p:cNvPr id="4" name="object 5">
            <a:extLst>
              <a:ext uri="{FF2B5EF4-FFF2-40B4-BE49-F238E27FC236}">
                <a16:creationId xmlns:a16="http://schemas.microsoft.com/office/drawing/2014/main" id="{C3A54F86-04BE-64C7-F315-A94615CF56F1}"/>
              </a:ext>
            </a:extLst>
          </p:cNvPr>
          <p:cNvPicPr/>
          <p:nvPr/>
        </p:nvPicPr>
        <p:blipFill>
          <a:blip r:embed="rId3" cstate="print"/>
          <a:stretch>
            <a:fillRect/>
          </a:stretch>
        </p:blipFill>
        <p:spPr>
          <a:xfrm>
            <a:off x="4789974" y="1029086"/>
            <a:ext cx="1702219" cy="497574"/>
          </a:xfrm>
          <a:prstGeom prst="rect">
            <a:avLst/>
          </a:prstGeom>
        </p:spPr>
      </p:pic>
      <p:pic>
        <p:nvPicPr>
          <p:cNvPr id="5" name="object 6">
            <a:extLst>
              <a:ext uri="{FF2B5EF4-FFF2-40B4-BE49-F238E27FC236}">
                <a16:creationId xmlns:a16="http://schemas.microsoft.com/office/drawing/2014/main" id="{A18CD7CD-156D-3934-F8EC-0D9C020D82A5}"/>
              </a:ext>
            </a:extLst>
          </p:cNvPr>
          <p:cNvPicPr/>
          <p:nvPr/>
        </p:nvPicPr>
        <p:blipFill>
          <a:blip r:embed="rId4" cstate="print"/>
          <a:stretch>
            <a:fillRect/>
          </a:stretch>
        </p:blipFill>
        <p:spPr>
          <a:xfrm>
            <a:off x="1528572" y="3983735"/>
            <a:ext cx="1135380" cy="681227"/>
          </a:xfrm>
          <a:prstGeom prst="rect">
            <a:avLst/>
          </a:prstGeom>
        </p:spPr>
      </p:pic>
      <p:pic>
        <p:nvPicPr>
          <p:cNvPr id="7" name="object 7">
            <a:extLst>
              <a:ext uri="{FF2B5EF4-FFF2-40B4-BE49-F238E27FC236}">
                <a16:creationId xmlns:a16="http://schemas.microsoft.com/office/drawing/2014/main" id="{72E661A5-3913-EA6A-1524-B4F7241FAEB7}"/>
              </a:ext>
            </a:extLst>
          </p:cNvPr>
          <p:cNvPicPr/>
          <p:nvPr/>
        </p:nvPicPr>
        <p:blipFill>
          <a:blip r:embed="rId5" cstate="print"/>
          <a:stretch>
            <a:fillRect/>
          </a:stretch>
        </p:blipFill>
        <p:spPr>
          <a:xfrm>
            <a:off x="2962798" y="4172530"/>
            <a:ext cx="1199104" cy="303637"/>
          </a:xfrm>
          <a:prstGeom prst="rect">
            <a:avLst/>
          </a:prstGeom>
        </p:spPr>
      </p:pic>
      <p:pic>
        <p:nvPicPr>
          <p:cNvPr id="8" name="object 8">
            <a:extLst>
              <a:ext uri="{FF2B5EF4-FFF2-40B4-BE49-F238E27FC236}">
                <a16:creationId xmlns:a16="http://schemas.microsoft.com/office/drawing/2014/main" id="{BCDC7E29-0778-FA80-FCFA-5FC889D3FA88}"/>
              </a:ext>
            </a:extLst>
          </p:cNvPr>
          <p:cNvPicPr/>
          <p:nvPr/>
        </p:nvPicPr>
        <p:blipFill>
          <a:blip r:embed="rId6" cstate="print"/>
          <a:stretch>
            <a:fillRect/>
          </a:stretch>
        </p:blipFill>
        <p:spPr>
          <a:xfrm>
            <a:off x="579119" y="4000500"/>
            <a:ext cx="643128" cy="641604"/>
          </a:xfrm>
          <a:prstGeom prst="rect">
            <a:avLst/>
          </a:prstGeom>
        </p:spPr>
      </p:pic>
    </p:spTree>
    <p:extLst>
      <p:ext uri="{BB962C8B-B14F-4D97-AF65-F5344CB8AC3E}">
        <p14:creationId xmlns:p14="http://schemas.microsoft.com/office/powerpoint/2010/main" val="338311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879A-BCCB-99C5-81DD-63E13A8FF22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BAD779F5-E2B2-946A-DCD5-E14EB00BE00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F66070B-0818-50B9-6FFA-5BAA0BC8EFC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Overleaf Demo</a:t>
            </a:r>
          </a:p>
        </p:txBody>
      </p:sp>
      <p:sp>
        <p:nvSpPr>
          <p:cNvPr id="6" name="TextBox 5">
            <a:extLst>
              <a:ext uri="{FF2B5EF4-FFF2-40B4-BE49-F238E27FC236}">
                <a16:creationId xmlns:a16="http://schemas.microsoft.com/office/drawing/2014/main" id="{591BB97E-33B6-A99F-140D-A57E85E4A33A}"/>
              </a:ext>
            </a:extLst>
          </p:cNvPr>
          <p:cNvSpPr txBox="1"/>
          <p:nvPr/>
        </p:nvSpPr>
        <p:spPr>
          <a:xfrm>
            <a:off x="451360" y="990828"/>
            <a:ext cx="8034155" cy="2241639"/>
          </a:xfrm>
          <a:prstGeom prst="rect">
            <a:avLst/>
          </a:prstGeom>
          <a:noFill/>
          <a:ln>
            <a:noFill/>
          </a:ln>
        </p:spPr>
        <p:txBody>
          <a:bodyPr wrap="square" rtlCol="0">
            <a:spAutoFit/>
          </a:bodyPr>
          <a:lstStyle/>
          <a:p>
            <a:pPr marL="12700">
              <a:lnSpc>
                <a:spcPct val="100000"/>
              </a:lnSpc>
              <a:spcBef>
                <a:spcPts val="100"/>
              </a:spcBef>
            </a:pPr>
            <a:r>
              <a:rPr lang="en-US" sz="1600" dirty="0">
                <a:solidFill>
                  <a:srgbClr val="1B1F2E"/>
                </a:solidFill>
                <a:latin typeface="Arial MT"/>
                <a:cs typeface="Arial MT"/>
              </a:rPr>
              <a:t>Let’s</a:t>
            </a:r>
            <a:r>
              <a:rPr lang="en-US" sz="1600" spc="-50" dirty="0">
                <a:solidFill>
                  <a:srgbClr val="1B1F2E"/>
                </a:solidFill>
                <a:latin typeface="Arial MT"/>
                <a:cs typeface="Arial MT"/>
              </a:rPr>
              <a:t> </a:t>
            </a:r>
            <a:r>
              <a:rPr lang="en-US" sz="1600" spc="-25" dirty="0">
                <a:solidFill>
                  <a:srgbClr val="1B1F2E"/>
                </a:solidFill>
                <a:latin typeface="Arial MT"/>
                <a:cs typeface="Arial MT"/>
              </a:rPr>
              <a:t>go!</a:t>
            </a:r>
            <a:endParaRPr lang="en-US" sz="1600" dirty="0">
              <a:latin typeface="Arial MT"/>
              <a:cs typeface="Arial MT"/>
            </a:endParaRPr>
          </a:p>
          <a:p>
            <a:pPr>
              <a:lnSpc>
                <a:spcPct val="100000"/>
              </a:lnSpc>
              <a:spcBef>
                <a:spcPts val="1165"/>
              </a:spcBef>
            </a:pPr>
            <a:endParaRPr lang="en-US" sz="1600" dirty="0">
              <a:latin typeface="Arial MT"/>
              <a:cs typeface="Arial MT"/>
            </a:endParaRPr>
          </a:p>
          <a:p>
            <a:pPr marL="12700" marR="580390">
              <a:lnSpc>
                <a:spcPct val="150100"/>
              </a:lnSpc>
            </a:pPr>
            <a:r>
              <a:rPr lang="en-US" sz="1600" dirty="0">
                <a:solidFill>
                  <a:srgbClr val="1B1F2E"/>
                </a:solidFill>
                <a:latin typeface="Arial MT"/>
                <a:cs typeface="Arial MT"/>
              </a:rPr>
              <a:t>Code</a:t>
            </a:r>
            <a:r>
              <a:rPr lang="en-US" sz="1600" spc="-30" dirty="0">
                <a:solidFill>
                  <a:srgbClr val="1B1F2E"/>
                </a:solidFill>
                <a:latin typeface="Arial MT"/>
                <a:cs typeface="Arial MT"/>
              </a:rPr>
              <a:t> </a:t>
            </a:r>
            <a:r>
              <a:rPr lang="en-US" sz="1600" dirty="0">
                <a:solidFill>
                  <a:srgbClr val="1B1F2E"/>
                </a:solidFill>
                <a:latin typeface="Arial MT"/>
                <a:cs typeface="Arial MT"/>
              </a:rPr>
              <a:t>along</a:t>
            </a:r>
            <a:r>
              <a:rPr lang="en-US" sz="1600" spc="-15" dirty="0">
                <a:solidFill>
                  <a:srgbClr val="1B1F2E"/>
                </a:solidFill>
                <a:latin typeface="Arial MT"/>
                <a:cs typeface="Arial MT"/>
              </a:rPr>
              <a:t> </a:t>
            </a:r>
            <a:r>
              <a:rPr lang="en-US" sz="1600" dirty="0">
                <a:solidFill>
                  <a:srgbClr val="1B1F2E"/>
                </a:solidFill>
                <a:latin typeface="Arial MT"/>
                <a:cs typeface="Arial MT"/>
              </a:rPr>
              <a:t>by</a:t>
            </a:r>
            <a:r>
              <a:rPr lang="en-US" sz="1600" spc="-30" dirty="0">
                <a:solidFill>
                  <a:srgbClr val="1B1F2E"/>
                </a:solidFill>
                <a:latin typeface="Arial MT"/>
                <a:cs typeface="Arial MT"/>
              </a:rPr>
              <a:t> </a:t>
            </a:r>
            <a:r>
              <a:rPr lang="en-US" sz="1600" dirty="0">
                <a:solidFill>
                  <a:srgbClr val="1B1F2E"/>
                </a:solidFill>
                <a:latin typeface="Arial MT"/>
                <a:cs typeface="Arial MT"/>
              </a:rPr>
              <a:t>cloning</a:t>
            </a:r>
            <a:r>
              <a:rPr lang="en-US" sz="1600" spc="-5" dirty="0">
                <a:solidFill>
                  <a:srgbClr val="1B1F2E"/>
                </a:solidFill>
                <a:latin typeface="Arial MT"/>
                <a:cs typeface="Arial MT"/>
              </a:rPr>
              <a:t> </a:t>
            </a:r>
            <a:r>
              <a:rPr lang="en-US" sz="1600" dirty="0">
                <a:solidFill>
                  <a:srgbClr val="1B1F2E"/>
                </a:solidFill>
                <a:latin typeface="Arial MT"/>
                <a:cs typeface="Arial MT"/>
              </a:rPr>
              <a:t>the</a:t>
            </a:r>
            <a:r>
              <a:rPr lang="en-US" sz="1600" spc="-35" dirty="0">
                <a:solidFill>
                  <a:srgbClr val="1B1F2E"/>
                </a:solidFill>
                <a:latin typeface="Arial MT"/>
                <a:cs typeface="Arial MT"/>
              </a:rPr>
              <a:t> </a:t>
            </a:r>
            <a:r>
              <a:rPr lang="en-US" sz="1600" dirty="0">
                <a:solidFill>
                  <a:srgbClr val="1B1F2E"/>
                </a:solidFill>
                <a:latin typeface="Arial MT"/>
                <a:cs typeface="Arial MT"/>
              </a:rPr>
              <a:t>class</a:t>
            </a:r>
            <a:r>
              <a:rPr lang="en-US" sz="1600" spc="-10" dirty="0">
                <a:solidFill>
                  <a:srgbClr val="1B1F2E"/>
                </a:solidFill>
                <a:latin typeface="Arial MT"/>
                <a:cs typeface="Arial MT"/>
              </a:rPr>
              <a:t> </a:t>
            </a:r>
            <a:r>
              <a:rPr lang="en-US" sz="1600" dirty="0" err="1">
                <a:solidFill>
                  <a:srgbClr val="1B1F2E"/>
                </a:solidFill>
                <a:latin typeface="Arial MT"/>
                <a:cs typeface="Arial MT"/>
              </a:rPr>
              <a:t>Github</a:t>
            </a:r>
            <a:r>
              <a:rPr lang="en-US" sz="1600" spc="-15" dirty="0">
                <a:solidFill>
                  <a:srgbClr val="1B1F2E"/>
                </a:solidFill>
                <a:latin typeface="Arial MT"/>
                <a:cs typeface="Arial MT"/>
              </a:rPr>
              <a:t> </a:t>
            </a:r>
            <a:r>
              <a:rPr lang="en-US" sz="1600" dirty="0">
                <a:solidFill>
                  <a:srgbClr val="1B1F2E"/>
                </a:solidFill>
                <a:latin typeface="Arial MT"/>
                <a:cs typeface="Arial MT"/>
              </a:rPr>
              <a:t>repo</a:t>
            </a:r>
            <a:r>
              <a:rPr lang="en-US" sz="1600" spc="-20" dirty="0">
                <a:solidFill>
                  <a:srgbClr val="1B1F2E"/>
                </a:solidFill>
                <a:latin typeface="Arial MT"/>
                <a:cs typeface="Arial MT"/>
              </a:rPr>
              <a:t> </a:t>
            </a:r>
            <a:r>
              <a:rPr lang="en-US" sz="1600" dirty="0">
                <a:solidFill>
                  <a:srgbClr val="1B1F2E"/>
                </a:solidFill>
                <a:latin typeface="Arial MT"/>
                <a:cs typeface="Arial MT"/>
              </a:rPr>
              <a:t>and</a:t>
            </a:r>
            <a:r>
              <a:rPr lang="en-US" sz="1600" spc="-20" dirty="0">
                <a:solidFill>
                  <a:srgbClr val="1B1F2E"/>
                </a:solidFill>
                <a:latin typeface="Arial MT"/>
                <a:cs typeface="Arial MT"/>
              </a:rPr>
              <a:t> </a:t>
            </a:r>
            <a:r>
              <a:rPr lang="en-US" sz="1600" dirty="0">
                <a:solidFill>
                  <a:srgbClr val="1B1F2E"/>
                </a:solidFill>
                <a:latin typeface="Arial MT"/>
                <a:cs typeface="Arial MT"/>
              </a:rPr>
              <a:t>navigating </a:t>
            </a:r>
            <a:r>
              <a:rPr lang="en-US" sz="1600" spc="-25" dirty="0">
                <a:solidFill>
                  <a:srgbClr val="1B1F2E"/>
                </a:solidFill>
                <a:latin typeface="Arial MT"/>
                <a:cs typeface="Arial MT"/>
              </a:rPr>
              <a:t>to </a:t>
            </a:r>
            <a:r>
              <a:rPr lang="en-US" sz="1600" dirty="0">
                <a:solidFill>
                  <a:srgbClr val="1B1F2E"/>
                </a:solidFill>
                <a:latin typeface="Arial MT"/>
                <a:cs typeface="Arial MT"/>
              </a:rPr>
              <a:t>1_comp_literacy/</a:t>
            </a:r>
            <a:r>
              <a:rPr lang="en-US" sz="1600" dirty="0" err="1">
                <a:solidFill>
                  <a:srgbClr val="1B1F2E"/>
                </a:solidFill>
                <a:latin typeface="Arial MT"/>
                <a:cs typeface="Arial MT"/>
              </a:rPr>
              <a:t>latexstuff</a:t>
            </a:r>
            <a:r>
              <a:rPr lang="en-US" sz="1600" dirty="0">
                <a:solidFill>
                  <a:srgbClr val="1B1F2E"/>
                </a:solidFill>
                <a:latin typeface="Arial MT"/>
                <a:cs typeface="Arial MT"/>
              </a:rPr>
              <a:t>. We</a:t>
            </a:r>
            <a:r>
              <a:rPr lang="en-US" sz="1600" spc="-40" dirty="0">
                <a:solidFill>
                  <a:srgbClr val="1B1F2E"/>
                </a:solidFill>
                <a:latin typeface="Arial MT"/>
                <a:cs typeface="Arial MT"/>
              </a:rPr>
              <a:t> </a:t>
            </a:r>
            <a:r>
              <a:rPr lang="en-US" sz="1600" dirty="0">
                <a:solidFill>
                  <a:srgbClr val="1B1F2E"/>
                </a:solidFill>
                <a:latin typeface="Arial MT"/>
                <a:cs typeface="Arial MT"/>
              </a:rPr>
              <a:t>will</a:t>
            </a:r>
            <a:r>
              <a:rPr lang="en-US" sz="1600" spc="-5" dirty="0">
                <a:solidFill>
                  <a:srgbClr val="1B1F2E"/>
                </a:solidFill>
                <a:latin typeface="Arial MT"/>
                <a:cs typeface="Arial MT"/>
              </a:rPr>
              <a:t> </a:t>
            </a:r>
            <a:r>
              <a:rPr lang="en-US" sz="1600" dirty="0">
                <a:solidFill>
                  <a:srgbClr val="1B1F2E"/>
                </a:solidFill>
                <a:latin typeface="Arial MT"/>
                <a:cs typeface="Arial MT"/>
              </a:rPr>
              <a:t>upload</a:t>
            </a:r>
            <a:r>
              <a:rPr lang="en-US" sz="1600" spc="-25" dirty="0">
                <a:solidFill>
                  <a:srgbClr val="1B1F2E"/>
                </a:solidFill>
                <a:latin typeface="Arial MT"/>
                <a:cs typeface="Arial MT"/>
              </a:rPr>
              <a:t> </a:t>
            </a:r>
            <a:r>
              <a:rPr lang="en-US" sz="1600" dirty="0">
                <a:solidFill>
                  <a:srgbClr val="1B1F2E"/>
                </a:solidFill>
                <a:latin typeface="Arial MT"/>
                <a:cs typeface="Arial MT"/>
              </a:rPr>
              <a:t>all</a:t>
            </a:r>
            <a:r>
              <a:rPr lang="en-US" sz="1600" spc="-40" dirty="0">
                <a:solidFill>
                  <a:srgbClr val="1B1F2E"/>
                </a:solidFill>
                <a:latin typeface="Arial MT"/>
                <a:cs typeface="Arial MT"/>
              </a:rPr>
              <a:t> </a:t>
            </a:r>
            <a:r>
              <a:rPr lang="en-US" sz="1600" dirty="0">
                <a:solidFill>
                  <a:srgbClr val="1B1F2E"/>
                </a:solidFill>
                <a:latin typeface="Arial MT"/>
                <a:cs typeface="Arial MT"/>
              </a:rPr>
              <a:t>of</a:t>
            </a:r>
            <a:r>
              <a:rPr lang="en-US" sz="1600" spc="-45" dirty="0">
                <a:solidFill>
                  <a:srgbClr val="1B1F2E"/>
                </a:solidFill>
                <a:latin typeface="Arial MT"/>
                <a:cs typeface="Arial MT"/>
              </a:rPr>
              <a:t> </a:t>
            </a:r>
            <a:r>
              <a:rPr lang="en-US" sz="1600" dirty="0">
                <a:solidFill>
                  <a:srgbClr val="1B1F2E"/>
                </a:solidFill>
                <a:latin typeface="Arial MT"/>
                <a:cs typeface="Arial MT"/>
              </a:rPr>
              <a:t>these</a:t>
            </a:r>
            <a:r>
              <a:rPr lang="en-US" sz="1600" spc="-40" dirty="0">
                <a:solidFill>
                  <a:srgbClr val="1B1F2E"/>
                </a:solidFill>
                <a:latin typeface="Arial MT"/>
                <a:cs typeface="Arial MT"/>
              </a:rPr>
              <a:t> </a:t>
            </a:r>
            <a:r>
              <a:rPr lang="en-US" sz="1600" dirty="0">
                <a:solidFill>
                  <a:srgbClr val="1B1F2E"/>
                </a:solidFill>
                <a:latin typeface="Arial MT"/>
                <a:cs typeface="Arial MT"/>
              </a:rPr>
              <a:t>files</a:t>
            </a:r>
            <a:r>
              <a:rPr lang="en-US" sz="1600" spc="-35" dirty="0">
                <a:solidFill>
                  <a:srgbClr val="1B1F2E"/>
                </a:solidFill>
                <a:latin typeface="Arial MT"/>
                <a:cs typeface="Arial MT"/>
              </a:rPr>
              <a:t> </a:t>
            </a:r>
            <a:r>
              <a:rPr lang="en-US" sz="1600" dirty="0">
                <a:solidFill>
                  <a:srgbClr val="1B1F2E"/>
                </a:solidFill>
                <a:latin typeface="Arial MT"/>
                <a:cs typeface="Arial MT"/>
              </a:rPr>
              <a:t>to</a:t>
            </a:r>
            <a:r>
              <a:rPr lang="en-US" sz="1600" spc="-50" dirty="0">
                <a:solidFill>
                  <a:srgbClr val="1B1F2E"/>
                </a:solidFill>
                <a:latin typeface="Arial MT"/>
                <a:cs typeface="Arial MT"/>
              </a:rPr>
              <a:t> </a:t>
            </a:r>
            <a:r>
              <a:rPr lang="en-US" sz="1600" spc="-10" dirty="0">
                <a:solidFill>
                  <a:srgbClr val="1B1F2E"/>
                </a:solidFill>
                <a:latin typeface="Arial MT"/>
                <a:cs typeface="Arial MT"/>
              </a:rPr>
              <a:t>Overleaf.</a:t>
            </a:r>
            <a:endParaRPr lang="en-US" sz="1600" dirty="0">
              <a:latin typeface="Arial MT"/>
              <a:cs typeface="Arial MT"/>
            </a:endParaRPr>
          </a:p>
          <a:p>
            <a:pPr>
              <a:lnSpc>
                <a:spcPct val="100000"/>
              </a:lnSpc>
            </a:pPr>
            <a:endParaRPr lang="en-US" sz="1600" dirty="0">
              <a:latin typeface="Arial MT"/>
              <a:cs typeface="Arial MT"/>
            </a:endParaRPr>
          </a:p>
          <a:p>
            <a:pPr>
              <a:lnSpc>
                <a:spcPct val="100000"/>
              </a:lnSpc>
              <a:spcBef>
                <a:spcPts val="180"/>
              </a:spcBef>
            </a:pPr>
            <a:endParaRPr lang="en-US" sz="1600" dirty="0">
              <a:latin typeface="Arial MT"/>
              <a:cs typeface="Arial MT"/>
            </a:endParaRPr>
          </a:p>
          <a:p>
            <a:pPr marL="12700">
              <a:lnSpc>
                <a:spcPct val="100000"/>
              </a:lnSpc>
              <a:tabLst>
                <a:tab pos="1964689" algn="l"/>
              </a:tabLst>
            </a:pPr>
            <a:r>
              <a:rPr lang="en-US" sz="1600" dirty="0">
                <a:solidFill>
                  <a:srgbClr val="1B1F2E"/>
                </a:solidFill>
                <a:latin typeface="Arial MT"/>
                <a:cs typeface="Arial MT"/>
              </a:rPr>
              <a:t>View</a:t>
            </a:r>
            <a:r>
              <a:rPr lang="en-US" sz="1600" spc="-50" dirty="0">
                <a:solidFill>
                  <a:srgbClr val="1B1F2E"/>
                </a:solidFill>
                <a:latin typeface="Arial MT"/>
                <a:cs typeface="Arial MT"/>
              </a:rPr>
              <a:t> </a:t>
            </a:r>
            <a:r>
              <a:rPr lang="en-US" sz="1600" dirty="0">
                <a:solidFill>
                  <a:srgbClr val="1B1F2E"/>
                </a:solidFill>
                <a:latin typeface="Arial MT"/>
                <a:cs typeface="Arial MT"/>
              </a:rPr>
              <a:t>project</a:t>
            </a:r>
            <a:r>
              <a:rPr lang="en-US" sz="1600" spc="-35" dirty="0">
                <a:solidFill>
                  <a:srgbClr val="1B1F2E"/>
                </a:solidFill>
                <a:latin typeface="Arial MT"/>
                <a:cs typeface="Arial MT"/>
              </a:rPr>
              <a:t> </a:t>
            </a:r>
            <a:r>
              <a:rPr lang="en-US" sz="1600" spc="-10" dirty="0">
                <a:solidFill>
                  <a:srgbClr val="1B1F2E"/>
                </a:solidFill>
                <a:latin typeface="Arial MT"/>
                <a:cs typeface="Arial MT"/>
              </a:rPr>
              <a:t>here:</a:t>
            </a:r>
            <a:r>
              <a:rPr lang="en-US" sz="1600" dirty="0">
                <a:solidFill>
                  <a:srgbClr val="1B1F2E"/>
                </a:solidFill>
                <a:latin typeface="Arial MT"/>
                <a:cs typeface="Arial MT"/>
              </a:rPr>
              <a:t>	</a:t>
            </a:r>
            <a:r>
              <a:rPr lang="en-US" sz="1600" u="sng" spc="-10" dirty="0">
                <a:solidFill>
                  <a:srgbClr val="288DC0"/>
                </a:solidFill>
                <a:uFill>
                  <a:solidFill>
                    <a:srgbClr val="288DC0"/>
                  </a:solidFill>
                </a:uFill>
                <a:latin typeface="Courier New"/>
                <a:cs typeface="Courier New"/>
                <a:hlinkClick r:id="rId3"/>
              </a:rPr>
              <a:t>https://www.overleaf.com/read/hhdngkdkkcsm</a:t>
            </a:r>
            <a:endParaRPr lang="en-US" sz="1600" dirty="0">
              <a:latin typeface="Courier New"/>
              <a:cs typeface="Courier New"/>
            </a:endParaRPr>
          </a:p>
        </p:txBody>
      </p:sp>
    </p:spTree>
    <p:extLst>
      <p:ext uri="{BB962C8B-B14F-4D97-AF65-F5344CB8AC3E}">
        <p14:creationId xmlns:p14="http://schemas.microsoft.com/office/powerpoint/2010/main" val="107641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5561-C565-4EAB-E0E1-3E3B143DD2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DDBD232-A795-5A4B-E5C8-7DAB01B491AF}"/>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82F173B-AC1C-CD47-5ACF-90AECBB02945}"/>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p:txBody>
      </p:sp>
      <p:sp>
        <p:nvSpPr>
          <p:cNvPr id="2" name="object 3">
            <a:extLst>
              <a:ext uri="{FF2B5EF4-FFF2-40B4-BE49-F238E27FC236}">
                <a16:creationId xmlns:a16="http://schemas.microsoft.com/office/drawing/2014/main" id="{6F241A6E-687E-0D66-C825-645EFD91E5AA}"/>
              </a:ext>
            </a:extLst>
          </p:cNvPr>
          <p:cNvSpPr txBox="1"/>
          <p:nvPr/>
        </p:nvSpPr>
        <p:spPr>
          <a:xfrm>
            <a:off x="572211" y="1016888"/>
            <a:ext cx="6805295"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Make</a:t>
            </a:r>
            <a:r>
              <a:rPr sz="1800" spc="-35" dirty="0">
                <a:solidFill>
                  <a:srgbClr val="1B1F2E"/>
                </a:solidFill>
                <a:latin typeface="Arial MT"/>
                <a:cs typeface="Arial MT"/>
              </a:rPr>
              <a:t> </a:t>
            </a:r>
            <a:r>
              <a:rPr sz="1800" spc="-10" dirty="0">
                <a:solidFill>
                  <a:srgbClr val="1B1F2E"/>
                </a:solidFill>
                <a:latin typeface="Arial MT"/>
                <a:cs typeface="Arial MT"/>
              </a:rPr>
              <a:t>paper-</a:t>
            </a:r>
            <a:r>
              <a:rPr sz="1800" dirty="0">
                <a:solidFill>
                  <a:srgbClr val="1B1F2E"/>
                </a:solidFill>
                <a:latin typeface="Arial MT"/>
                <a:cs typeface="Arial MT"/>
              </a:rPr>
              <a:t>ready</a:t>
            </a:r>
            <a:r>
              <a:rPr sz="1800" spc="-5" dirty="0">
                <a:solidFill>
                  <a:srgbClr val="1B1F2E"/>
                </a:solidFill>
                <a:latin typeface="Arial MT"/>
                <a:cs typeface="Arial MT"/>
              </a:rPr>
              <a:t> </a:t>
            </a:r>
            <a:r>
              <a:rPr sz="1800" dirty="0">
                <a:solidFill>
                  <a:srgbClr val="1B1F2E"/>
                </a:solidFill>
                <a:latin typeface="Arial MT"/>
                <a:cs typeface="Arial MT"/>
              </a:rPr>
              <a:t>figures</a:t>
            </a:r>
            <a:r>
              <a:rPr sz="1800" spc="-10" dirty="0">
                <a:solidFill>
                  <a:srgbClr val="1B1F2E"/>
                </a:solidFill>
                <a:latin typeface="Arial MT"/>
                <a:cs typeface="Arial MT"/>
              </a:rPr>
              <a:t> </a:t>
            </a:r>
            <a:r>
              <a:rPr sz="1800" dirty="0">
                <a:solidFill>
                  <a:srgbClr val="1B1F2E"/>
                </a:solidFill>
                <a:latin typeface="Arial MT"/>
                <a:cs typeface="Arial MT"/>
              </a:rPr>
              <a:t>using</a:t>
            </a:r>
            <a:r>
              <a:rPr sz="1800" spc="-15" dirty="0">
                <a:solidFill>
                  <a:srgbClr val="1B1F2E"/>
                </a:solidFill>
                <a:latin typeface="Arial MT"/>
                <a:cs typeface="Arial MT"/>
              </a:rPr>
              <a:t> </a:t>
            </a:r>
            <a:r>
              <a:rPr sz="1800" dirty="0">
                <a:solidFill>
                  <a:srgbClr val="1B1F2E"/>
                </a:solidFill>
                <a:latin typeface="Arial MT"/>
                <a:cs typeface="Arial MT"/>
              </a:rPr>
              <a:t>the</a:t>
            </a:r>
            <a:r>
              <a:rPr sz="1800" spc="-100" dirty="0">
                <a:solidFill>
                  <a:srgbClr val="1B1F2E"/>
                </a:solidFill>
                <a:latin typeface="Arial MT"/>
                <a:cs typeface="Arial MT"/>
              </a:rPr>
              <a:t> </a:t>
            </a:r>
            <a:r>
              <a:rPr sz="1800" dirty="0">
                <a:solidFill>
                  <a:srgbClr val="1B1F2E"/>
                </a:solidFill>
                <a:latin typeface="Arial MT"/>
                <a:cs typeface="Arial MT"/>
              </a:rPr>
              <a:t>TikZ</a:t>
            </a:r>
            <a:r>
              <a:rPr sz="1800" spc="-35" dirty="0">
                <a:solidFill>
                  <a:srgbClr val="1B1F2E"/>
                </a:solidFill>
                <a:latin typeface="Arial MT"/>
                <a:cs typeface="Arial MT"/>
              </a:rPr>
              <a:t> </a:t>
            </a:r>
            <a:r>
              <a:rPr sz="1800" dirty="0">
                <a:solidFill>
                  <a:srgbClr val="1B1F2E"/>
                </a:solidFill>
                <a:latin typeface="Arial MT"/>
                <a:cs typeface="Arial MT"/>
              </a:rPr>
              <a:t>package.</a:t>
            </a:r>
            <a:r>
              <a:rPr sz="1800" spc="-15" dirty="0">
                <a:solidFill>
                  <a:srgbClr val="1B1F2E"/>
                </a:solidFill>
                <a:latin typeface="Arial MT"/>
                <a:cs typeface="Arial MT"/>
              </a:rPr>
              <a:t> </a:t>
            </a:r>
            <a:r>
              <a:rPr sz="1800" dirty="0">
                <a:solidFill>
                  <a:srgbClr val="1B1F2E"/>
                </a:solidFill>
                <a:latin typeface="Arial MT"/>
                <a:cs typeface="Arial MT"/>
              </a:rPr>
              <a:t>Same</a:t>
            </a:r>
            <a:r>
              <a:rPr sz="1800" spc="-25" dirty="0">
                <a:solidFill>
                  <a:srgbClr val="1B1F2E"/>
                </a:solidFill>
                <a:latin typeface="Arial MT"/>
                <a:cs typeface="Arial MT"/>
              </a:rPr>
              <a:t> </a:t>
            </a:r>
            <a:r>
              <a:rPr sz="1800" spc="-10" dirty="0">
                <a:solidFill>
                  <a:srgbClr val="1B1F2E"/>
                </a:solidFill>
                <a:latin typeface="Arial MT"/>
                <a:cs typeface="Arial MT"/>
              </a:rPr>
              <a:t>“modular” </a:t>
            </a:r>
            <a:r>
              <a:rPr sz="1800" dirty="0">
                <a:solidFill>
                  <a:srgbClr val="1B1F2E"/>
                </a:solidFill>
                <a:latin typeface="Arial MT"/>
                <a:cs typeface="Arial MT"/>
              </a:rPr>
              <a:t>formatting</a:t>
            </a:r>
            <a:r>
              <a:rPr sz="1800" spc="-35" dirty="0">
                <a:solidFill>
                  <a:srgbClr val="1B1F2E"/>
                </a:solidFill>
                <a:latin typeface="Arial MT"/>
                <a:cs typeface="Arial MT"/>
              </a:rPr>
              <a:t> </a:t>
            </a:r>
            <a:r>
              <a:rPr sz="1800" dirty="0">
                <a:solidFill>
                  <a:srgbClr val="1B1F2E"/>
                </a:solidFill>
                <a:latin typeface="Arial MT"/>
                <a:cs typeface="Arial MT"/>
              </a:rPr>
              <a:t>principle</a:t>
            </a:r>
            <a:r>
              <a:rPr sz="1800" spc="-1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rest</a:t>
            </a:r>
            <a:r>
              <a:rPr sz="1800" spc="-20"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spc="-10" dirty="0">
                <a:solidFill>
                  <a:srgbClr val="1B1F2E"/>
                </a:solidFill>
                <a:latin typeface="Arial MT"/>
                <a:cs typeface="Arial MT"/>
              </a:rPr>
              <a:t>LaTeX.</a:t>
            </a:r>
            <a:endParaRPr sz="1800" dirty="0">
              <a:latin typeface="Arial MT"/>
              <a:cs typeface="Arial MT"/>
            </a:endParaRPr>
          </a:p>
        </p:txBody>
      </p:sp>
      <p:grpSp>
        <p:nvGrpSpPr>
          <p:cNvPr id="3" name="object 4">
            <a:extLst>
              <a:ext uri="{FF2B5EF4-FFF2-40B4-BE49-F238E27FC236}">
                <a16:creationId xmlns:a16="http://schemas.microsoft.com/office/drawing/2014/main" id="{4E8D2EA4-9B50-788F-9B57-A34277BBCF4E}"/>
              </a:ext>
            </a:extLst>
          </p:cNvPr>
          <p:cNvGrpSpPr/>
          <p:nvPr/>
        </p:nvGrpSpPr>
        <p:grpSpPr>
          <a:xfrm>
            <a:off x="5158295" y="1753742"/>
            <a:ext cx="2881630" cy="3058160"/>
            <a:chOff x="5158295" y="1753742"/>
            <a:chExt cx="2881630" cy="3058160"/>
          </a:xfrm>
        </p:grpSpPr>
        <p:pic>
          <p:nvPicPr>
            <p:cNvPr id="4" name="object 5">
              <a:extLst>
                <a:ext uri="{FF2B5EF4-FFF2-40B4-BE49-F238E27FC236}">
                  <a16:creationId xmlns:a16="http://schemas.microsoft.com/office/drawing/2014/main" id="{7C07B17F-BEF2-AF30-9D85-D0A73178CF41}"/>
                </a:ext>
              </a:extLst>
            </p:cNvPr>
            <p:cNvPicPr/>
            <p:nvPr/>
          </p:nvPicPr>
          <p:blipFill>
            <a:blip r:embed="rId3" cstate="print"/>
            <a:stretch>
              <a:fillRect/>
            </a:stretch>
          </p:blipFill>
          <p:spPr>
            <a:xfrm>
              <a:off x="5216496" y="1763267"/>
              <a:ext cx="2770923" cy="3014545"/>
            </a:xfrm>
            <a:prstGeom prst="rect">
              <a:avLst/>
            </a:prstGeom>
          </p:spPr>
        </p:pic>
        <p:sp>
          <p:nvSpPr>
            <p:cNvPr id="5" name="object 6">
              <a:extLst>
                <a:ext uri="{FF2B5EF4-FFF2-40B4-BE49-F238E27FC236}">
                  <a16:creationId xmlns:a16="http://schemas.microsoft.com/office/drawing/2014/main" id="{6B998B8D-16D6-06EF-338D-5D45D858B9C7}"/>
                </a:ext>
              </a:extLst>
            </p:cNvPr>
            <p:cNvSpPr/>
            <p:nvPr/>
          </p:nvSpPr>
          <p:spPr>
            <a:xfrm>
              <a:off x="5163058" y="1758505"/>
              <a:ext cx="2872105" cy="3048635"/>
            </a:xfrm>
            <a:custGeom>
              <a:avLst/>
              <a:gdLst/>
              <a:ahLst/>
              <a:cxnLst/>
              <a:rect l="l" t="t" r="r" b="b"/>
              <a:pathLst>
                <a:path w="2872104" h="3048635">
                  <a:moveTo>
                    <a:pt x="0" y="3048381"/>
                  </a:moveTo>
                  <a:lnTo>
                    <a:pt x="2871597" y="3048381"/>
                  </a:lnTo>
                  <a:lnTo>
                    <a:pt x="2871597" y="0"/>
                  </a:lnTo>
                  <a:lnTo>
                    <a:pt x="0" y="0"/>
                  </a:lnTo>
                  <a:lnTo>
                    <a:pt x="0" y="3048381"/>
                  </a:lnTo>
                  <a:close/>
                </a:path>
              </a:pathLst>
            </a:custGeom>
            <a:ln w="9525">
              <a:solidFill>
                <a:srgbClr val="333B46"/>
              </a:solidFill>
            </a:ln>
          </p:spPr>
          <p:txBody>
            <a:bodyPr wrap="square" lIns="0" tIns="0" rIns="0" bIns="0" rtlCol="0"/>
            <a:lstStyle/>
            <a:p>
              <a:endParaRPr/>
            </a:p>
          </p:txBody>
        </p:sp>
      </p:grpSp>
      <p:grpSp>
        <p:nvGrpSpPr>
          <p:cNvPr id="7" name="object 7">
            <a:extLst>
              <a:ext uri="{FF2B5EF4-FFF2-40B4-BE49-F238E27FC236}">
                <a16:creationId xmlns:a16="http://schemas.microsoft.com/office/drawing/2014/main" id="{418A69BF-AA29-3A8D-6E5B-0F2220A3749B}"/>
              </a:ext>
            </a:extLst>
          </p:cNvPr>
          <p:cNvGrpSpPr/>
          <p:nvPr/>
        </p:nvGrpSpPr>
        <p:grpSpPr>
          <a:xfrm>
            <a:off x="1124330" y="2160651"/>
            <a:ext cx="2891790" cy="2477770"/>
            <a:chOff x="1124330" y="2160651"/>
            <a:chExt cx="2891790" cy="2477770"/>
          </a:xfrm>
        </p:grpSpPr>
        <p:pic>
          <p:nvPicPr>
            <p:cNvPr id="8" name="object 8">
              <a:extLst>
                <a:ext uri="{FF2B5EF4-FFF2-40B4-BE49-F238E27FC236}">
                  <a16:creationId xmlns:a16="http://schemas.microsoft.com/office/drawing/2014/main" id="{BC6898A7-A18F-1C8A-B1C5-0406E3694DED}"/>
                </a:ext>
              </a:extLst>
            </p:cNvPr>
            <p:cNvPicPr/>
            <p:nvPr/>
          </p:nvPicPr>
          <p:blipFill>
            <a:blip r:embed="rId4" cstate="print"/>
            <a:stretch>
              <a:fillRect/>
            </a:stretch>
          </p:blipFill>
          <p:spPr>
            <a:xfrm>
              <a:off x="1139601" y="2244841"/>
              <a:ext cx="2866994" cy="2383546"/>
            </a:xfrm>
            <a:prstGeom prst="rect">
              <a:avLst/>
            </a:prstGeom>
          </p:spPr>
        </p:pic>
        <p:sp>
          <p:nvSpPr>
            <p:cNvPr id="9" name="object 9">
              <a:extLst>
                <a:ext uri="{FF2B5EF4-FFF2-40B4-BE49-F238E27FC236}">
                  <a16:creationId xmlns:a16="http://schemas.microsoft.com/office/drawing/2014/main" id="{DA8CAAE4-C8BA-D251-F833-01AF97544087}"/>
                </a:ext>
              </a:extLst>
            </p:cNvPr>
            <p:cNvSpPr/>
            <p:nvPr/>
          </p:nvSpPr>
          <p:spPr>
            <a:xfrm>
              <a:off x="1129093" y="2165413"/>
              <a:ext cx="2882265" cy="2468245"/>
            </a:xfrm>
            <a:custGeom>
              <a:avLst/>
              <a:gdLst/>
              <a:ahLst/>
              <a:cxnLst/>
              <a:rect l="l" t="t" r="r" b="b"/>
              <a:pathLst>
                <a:path w="2882265" h="2468245">
                  <a:moveTo>
                    <a:pt x="0" y="2467737"/>
                  </a:moveTo>
                  <a:lnTo>
                    <a:pt x="2882265" y="2467737"/>
                  </a:lnTo>
                  <a:lnTo>
                    <a:pt x="2882265" y="0"/>
                  </a:lnTo>
                  <a:lnTo>
                    <a:pt x="0" y="0"/>
                  </a:lnTo>
                  <a:lnTo>
                    <a:pt x="0" y="2467737"/>
                  </a:lnTo>
                  <a:close/>
                </a:path>
              </a:pathLst>
            </a:custGeom>
            <a:ln w="9524">
              <a:solidFill>
                <a:srgbClr val="333B46"/>
              </a:solidFill>
            </a:ln>
          </p:spPr>
          <p:txBody>
            <a:bodyPr wrap="square" lIns="0" tIns="0" rIns="0" bIns="0" rtlCol="0"/>
            <a:lstStyle/>
            <a:p>
              <a:endParaRPr/>
            </a:p>
          </p:txBody>
        </p:sp>
      </p:grpSp>
    </p:spTree>
    <p:extLst>
      <p:ext uri="{BB962C8B-B14F-4D97-AF65-F5344CB8AC3E}">
        <p14:creationId xmlns:p14="http://schemas.microsoft.com/office/powerpoint/2010/main" val="399306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0A42-4DAE-B28D-B7C8-FD25C145E3E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B0AE3A9-3995-886E-3B25-EB8965243E2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F0B87CBF-1989-175C-1560-7B4B8804A68B}"/>
              </a:ext>
            </a:extLst>
          </p:cNvPr>
          <p:cNvSpPr txBox="1"/>
          <p:nvPr/>
        </p:nvSpPr>
        <p:spPr>
          <a:xfrm>
            <a:off x="579743" y="162543"/>
            <a:ext cx="6768405" cy="1452449"/>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a:p>
            <a:pPr lvl="0">
              <a:lnSpc>
                <a:spcPct val="170000"/>
              </a:lnSpc>
            </a:pPr>
            <a:endParaRPr lang="en-US" sz="2800" b="1" dirty="0">
              <a:solidFill>
                <a:srgbClr val="071F45"/>
              </a:solidFill>
              <a:latin typeface="Century Gothic" panose="020B0502020202020204" pitchFamily="34" charset="0"/>
              <a:cs typeface="Arial"/>
            </a:endParaRPr>
          </a:p>
        </p:txBody>
      </p:sp>
      <p:sp>
        <p:nvSpPr>
          <p:cNvPr id="6" name="object 3">
            <a:extLst>
              <a:ext uri="{FF2B5EF4-FFF2-40B4-BE49-F238E27FC236}">
                <a16:creationId xmlns:a16="http://schemas.microsoft.com/office/drawing/2014/main" id="{C54DE7B3-3A4C-56C8-004D-8E40C5C0252F}"/>
              </a:ext>
            </a:extLst>
          </p:cNvPr>
          <p:cNvSpPr txBox="1"/>
          <p:nvPr/>
        </p:nvSpPr>
        <p:spPr>
          <a:xfrm>
            <a:off x="572211" y="1046378"/>
            <a:ext cx="7539990" cy="1489710"/>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style</a:t>
            </a:r>
            <a:r>
              <a:rPr sz="1600" spc="-30" dirty="0">
                <a:solidFill>
                  <a:srgbClr val="1B1F2E"/>
                </a:solidFill>
                <a:latin typeface="Arial MT"/>
                <a:cs typeface="Arial MT"/>
              </a:rPr>
              <a:t> </a:t>
            </a:r>
            <a:r>
              <a:rPr sz="1600" dirty="0">
                <a:solidFill>
                  <a:srgbClr val="1B1F2E"/>
                </a:solidFill>
                <a:latin typeface="Arial MT"/>
                <a:cs typeface="Arial MT"/>
              </a:rPr>
              <a:t>elements</a:t>
            </a:r>
            <a:r>
              <a:rPr sz="1600" spc="-25" dirty="0">
                <a:solidFill>
                  <a:srgbClr val="1B1F2E"/>
                </a:solidFill>
                <a:latin typeface="Arial MT"/>
                <a:cs typeface="Arial MT"/>
              </a:rPr>
              <a:t> </a:t>
            </a:r>
            <a:r>
              <a:rPr sz="1600" dirty="0">
                <a:solidFill>
                  <a:srgbClr val="1B1F2E"/>
                </a:solidFill>
                <a:latin typeface="Arial MT"/>
                <a:cs typeface="Arial MT"/>
              </a:rPr>
              <a:t>(red</a:t>
            </a:r>
            <a:r>
              <a:rPr sz="1600" spc="-20" dirty="0">
                <a:solidFill>
                  <a:srgbClr val="1B1F2E"/>
                </a:solidFill>
                <a:latin typeface="Arial MT"/>
                <a:cs typeface="Arial MT"/>
              </a:rPr>
              <a:t> </a:t>
            </a:r>
            <a:r>
              <a:rPr sz="1600" dirty="0">
                <a:solidFill>
                  <a:srgbClr val="1B1F2E"/>
                </a:solidFill>
                <a:latin typeface="Arial MT"/>
                <a:cs typeface="Arial MT"/>
              </a:rPr>
              <a:t>rounded</a:t>
            </a:r>
            <a:r>
              <a:rPr sz="1600" spc="-30" dirty="0">
                <a:solidFill>
                  <a:srgbClr val="1B1F2E"/>
                </a:solidFill>
                <a:latin typeface="Arial MT"/>
                <a:cs typeface="Arial MT"/>
              </a:rPr>
              <a:t> </a:t>
            </a:r>
            <a:r>
              <a:rPr sz="1600" dirty="0">
                <a:solidFill>
                  <a:srgbClr val="1B1F2E"/>
                </a:solidFill>
                <a:latin typeface="Arial MT"/>
                <a:cs typeface="Arial MT"/>
              </a:rPr>
              <a:t>boxes,</a:t>
            </a:r>
            <a:r>
              <a:rPr sz="1600" spc="-30" dirty="0">
                <a:solidFill>
                  <a:srgbClr val="1B1F2E"/>
                </a:solidFill>
                <a:latin typeface="Arial MT"/>
                <a:cs typeface="Arial MT"/>
              </a:rPr>
              <a:t> </a:t>
            </a:r>
            <a:r>
              <a:rPr sz="1600" dirty="0">
                <a:solidFill>
                  <a:srgbClr val="1B1F2E"/>
                </a:solidFill>
                <a:latin typeface="Arial MT"/>
                <a:cs typeface="Arial MT"/>
              </a:rPr>
              <a:t>thick</a:t>
            </a:r>
            <a:r>
              <a:rPr sz="1600" spc="-50" dirty="0">
                <a:solidFill>
                  <a:srgbClr val="1B1F2E"/>
                </a:solidFill>
                <a:latin typeface="Arial MT"/>
                <a:cs typeface="Arial MT"/>
              </a:rPr>
              <a:t> </a:t>
            </a:r>
            <a:r>
              <a:rPr sz="1600" dirty="0">
                <a:solidFill>
                  <a:srgbClr val="1B1F2E"/>
                </a:solidFill>
                <a:latin typeface="Arial MT"/>
                <a:cs typeface="Arial MT"/>
              </a:rPr>
              <a:t>black</a:t>
            </a:r>
            <a:r>
              <a:rPr sz="1600" spc="-45" dirty="0">
                <a:solidFill>
                  <a:srgbClr val="1B1F2E"/>
                </a:solidFill>
                <a:latin typeface="Arial MT"/>
                <a:cs typeface="Arial MT"/>
              </a:rPr>
              <a:t> </a:t>
            </a:r>
            <a:r>
              <a:rPr sz="1600" dirty="0">
                <a:solidFill>
                  <a:srgbClr val="1B1F2E"/>
                </a:solidFill>
                <a:latin typeface="Arial MT"/>
                <a:cs typeface="Arial MT"/>
              </a:rPr>
              <a:t>arrows,</a:t>
            </a:r>
            <a:r>
              <a:rPr sz="1600" spc="-15" dirty="0">
                <a:solidFill>
                  <a:srgbClr val="1B1F2E"/>
                </a:solidFill>
                <a:latin typeface="Arial MT"/>
                <a:cs typeface="Arial MT"/>
              </a:rPr>
              <a:t> </a:t>
            </a:r>
            <a:r>
              <a:rPr sz="1600" dirty="0">
                <a:solidFill>
                  <a:srgbClr val="1B1F2E"/>
                </a:solidFill>
                <a:latin typeface="Arial MT"/>
                <a:cs typeface="Arial MT"/>
              </a:rPr>
              <a:t>font</a:t>
            </a:r>
            <a:r>
              <a:rPr sz="1600" spc="-20" dirty="0">
                <a:solidFill>
                  <a:srgbClr val="1B1F2E"/>
                </a:solidFill>
                <a:latin typeface="Arial MT"/>
                <a:cs typeface="Arial MT"/>
              </a:rPr>
              <a:t> </a:t>
            </a:r>
            <a:r>
              <a:rPr sz="1600" dirty="0">
                <a:solidFill>
                  <a:srgbClr val="1B1F2E"/>
                </a:solidFill>
                <a:latin typeface="Arial MT"/>
                <a:cs typeface="Arial MT"/>
              </a:rPr>
              <a:t>size</a:t>
            </a:r>
            <a:r>
              <a:rPr sz="1600" spc="-50" dirty="0">
                <a:solidFill>
                  <a:srgbClr val="1B1F2E"/>
                </a:solidFill>
                <a:latin typeface="Arial MT"/>
                <a:cs typeface="Arial MT"/>
              </a:rPr>
              <a:t> </a:t>
            </a:r>
            <a:r>
              <a:rPr sz="1600" dirty="0">
                <a:solidFill>
                  <a:srgbClr val="1B1F2E"/>
                </a:solidFill>
                <a:latin typeface="Arial MT"/>
                <a:cs typeface="Arial MT"/>
              </a:rPr>
              <a:t>12,</a:t>
            </a:r>
            <a:r>
              <a:rPr sz="1600" spc="-4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indent="-286385">
              <a:lnSpc>
                <a:spcPct val="100000"/>
              </a:lnSpc>
              <a:spcBef>
                <a:spcPts val="965"/>
              </a:spcBef>
              <a:buChar char="•"/>
              <a:tabLst>
                <a:tab pos="299085" algn="l"/>
              </a:tabLst>
            </a:pPr>
            <a:r>
              <a:rPr sz="1600" dirty="0">
                <a:solidFill>
                  <a:srgbClr val="1B1F2E"/>
                </a:solidFill>
                <a:latin typeface="Arial MT"/>
                <a:cs typeface="Arial MT"/>
              </a:rPr>
              <a:t>Build</a:t>
            </a:r>
            <a:r>
              <a:rPr sz="1600" spc="-60" dirty="0">
                <a:solidFill>
                  <a:srgbClr val="1B1F2E"/>
                </a:solidFill>
                <a:latin typeface="Arial MT"/>
                <a:cs typeface="Arial MT"/>
              </a:rPr>
              <a:t> </a:t>
            </a:r>
            <a:r>
              <a:rPr sz="1600" dirty="0">
                <a:solidFill>
                  <a:srgbClr val="1B1F2E"/>
                </a:solidFill>
                <a:latin typeface="Arial MT"/>
                <a:cs typeface="Arial MT"/>
              </a:rPr>
              <a:t>your</a:t>
            </a:r>
            <a:r>
              <a:rPr sz="1600" spc="-10" dirty="0">
                <a:solidFill>
                  <a:srgbClr val="1B1F2E"/>
                </a:solidFill>
                <a:latin typeface="Arial MT"/>
                <a:cs typeface="Arial MT"/>
              </a:rPr>
              <a:t> </a:t>
            </a:r>
            <a:r>
              <a:rPr sz="1600" dirty="0">
                <a:solidFill>
                  <a:srgbClr val="1B1F2E"/>
                </a:solidFill>
                <a:latin typeface="Arial MT"/>
                <a:cs typeface="Arial MT"/>
              </a:rPr>
              <a:t>figure</a:t>
            </a:r>
            <a:r>
              <a:rPr sz="1600" spc="-30" dirty="0">
                <a:solidFill>
                  <a:srgbClr val="1B1F2E"/>
                </a:solidFill>
                <a:latin typeface="Arial MT"/>
                <a:cs typeface="Arial MT"/>
              </a:rPr>
              <a:t> </a:t>
            </a:r>
            <a:r>
              <a:rPr sz="1600" dirty="0">
                <a:solidFill>
                  <a:srgbClr val="1B1F2E"/>
                </a:solidFill>
                <a:latin typeface="Arial MT"/>
                <a:cs typeface="Arial MT"/>
              </a:rPr>
              <a:t>using</a:t>
            </a:r>
            <a:r>
              <a:rPr sz="1600" spc="-50"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alias</a:t>
            </a:r>
            <a:r>
              <a:rPr sz="1600" spc="-4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each</a:t>
            </a:r>
            <a:r>
              <a:rPr sz="1600" spc="-40" dirty="0">
                <a:solidFill>
                  <a:srgbClr val="1B1F2E"/>
                </a:solidFill>
                <a:latin typeface="Arial MT"/>
                <a:cs typeface="Arial MT"/>
              </a:rPr>
              <a:t> </a:t>
            </a:r>
            <a:r>
              <a:rPr sz="1600" dirty="0">
                <a:solidFill>
                  <a:srgbClr val="1B1F2E"/>
                </a:solidFill>
                <a:latin typeface="Arial MT"/>
                <a:cs typeface="Arial MT"/>
              </a:rPr>
              <a:t>element</a:t>
            </a:r>
            <a:r>
              <a:rPr sz="1600" spc="-35" dirty="0">
                <a:solidFill>
                  <a:srgbClr val="1B1F2E"/>
                </a:solidFill>
                <a:latin typeface="Arial MT"/>
                <a:cs typeface="Arial MT"/>
              </a:rPr>
              <a:t> </a:t>
            </a:r>
            <a:r>
              <a:rPr sz="1600" dirty="0">
                <a:solidFill>
                  <a:srgbClr val="1B1F2E"/>
                </a:solidFill>
                <a:latin typeface="Arial MT"/>
                <a:cs typeface="Arial MT"/>
              </a:rPr>
              <a:t>(box,</a:t>
            </a:r>
            <a:r>
              <a:rPr sz="1600" spc="-20" dirty="0">
                <a:solidFill>
                  <a:srgbClr val="1B1F2E"/>
                </a:solidFill>
                <a:latin typeface="Arial MT"/>
                <a:cs typeface="Arial MT"/>
              </a:rPr>
              <a:t> </a:t>
            </a:r>
            <a:r>
              <a:rPr sz="1600" spc="-10" dirty="0">
                <a:solidFill>
                  <a:srgbClr val="1B1F2E"/>
                </a:solidFill>
                <a:latin typeface="Arial MT"/>
                <a:cs typeface="Arial MT"/>
              </a:rPr>
              <a:t>arrow,</a:t>
            </a:r>
            <a:r>
              <a:rPr sz="1600" spc="-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marR="240665" indent="-287020">
              <a:lnSpc>
                <a:spcPct val="150000"/>
              </a:lnSpc>
              <a:buChar char="•"/>
              <a:tabLst>
                <a:tab pos="299085" algn="l"/>
              </a:tabLst>
            </a:pPr>
            <a:r>
              <a:rPr sz="1600" dirty="0">
                <a:solidFill>
                  <a:srgbClr val="1B1F2E"/>
                </a:solidFill>
                <a:latin typeface="Arial MT"/>
                <a:cs typeface="Arial MT"/>
              </a:rPr>
              <a:t>Easily</a:t>
            </a:r>
            <a:r>
              <a:rPr sz="1600" spc="-55" dirty="0">
                <a:solidFill>
                  <a:srgbClr val="1B1F2E"/>
                </a:solidFill>
                <a:latin typeface="Arial MT"/>
                <a:cs typeface="Arial MT"/>
              </a:rPr>
              <a:t> </a:t>
            </a:r>
            <a:r>
              <a:rPr sz="1600" dirty="0">
                <a:solidFill>
                  <a:srgbClr val="1B1F2E"/>
                </a:solidFill>
                <a:latin typeface="Arial MT"/>
                <a:cs typeface="Arial MT"/>
              </a:rPr>
              <a:t>change</a:t>
            </a:r>
            <a:r>
              <a:rPr sz="1600" spc="-25"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formatting</a:t>
            </a:r>
            <a:r>
              <a:rPr sz="1600" spc="-10" dirty="0">
                <a:solidFill>
                  <a:srgbClr val="1B1F2E"/>
                </a:solidFill>
                <a:latin typeface="Arial MT"/>
                <a:cs typeface="Arial MT"/>
              </a:rPr>
              <a:t> </a:t>
            </a:r>
            <a:r>
              <a:rPr sz="1600" dirty="0">
                <a:solidFill>
                  <a:srgbClr val="1B1F2E"/>
                </a:solidFill>
                <a:latin typeface="Arial MT"/>
                <a:cs typeface="Arial MT"/>
              </a:rPr>
              <a:t>for</a:t>
            </a:r>
            <a:r>
              <a:rPr sz="1600" spc="-10" dirty="0">
                <a:solidFill>
                  <a:srgbClr val="1B1F2E"/>
                </a:solidFill>
                <a:latin typeface="Arial MT"/>
                <a:cs typeface="Arial MT"/>
              </a:rPr>
              <a:t> </a:t>
            </a:r>
            <a:r>
              <a:rPr sz="1600" dirty="0">
                <a:solidFill>
                  <a:srgbClr val="1B1F2E"/>
                </a:solidFill>
                <a:latin typeface="Arial MT"/>
                <a:cs typeface="Arial MT"/>
              </a:rPr>
              <a:t>all</a:t>
            </a:r>
            <a:r>
              <a:rPr sz="1600" spc="-55" dirty="0">
                <a:solidFill>
                  <a:srgbClr val="1B1F2E"/>
                </a:solidFill>
                <a:latin typeface="Arial MT"/>
                <a:cs typeface="Arial MT"/>
              </a:rPr>
              <a:t> </a:t>
            </a:r>
            <a:r>
              <a:rPr sz="1600" dirty="0">
                <a:solidFill>
                  <a:srgbClr val="1B1F2E"/>
                </a:solidFill>
                <a:latin typeface="Arial MT"/>
                <a:cs typeface="Arial MT"/>
              </a:rPr>
              <a:t>elements</a:t>
            </a:r>
            <a:r>
              <a:rPr sz="1600" spc="-20"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dirty="0">
                <a:solidFill>
                  <a:srgbClr val="1B1F2E"/>
                </a:solidFill>
                <a:latin typeface="Arial MT"/>
                <a:cs typeface="Arial MT"/>
              </a:rPr>
              <a:t>one</a:t>
            </a:r>
            <a:r>
              <a:rPr sz="1600" spc="-25" dirty="0">
                <a:solidFill>
                  <a:srgbClr val="1B1F2E"/>
                </a:solidFill>
                <a:latin typeface="Arial MT"/>
                <a:cs typeface="Arial MT"/>
              </a:rPr>
              <a:t> </a:t>
            </a:r>
            <a:r>
              <a:rPr sz="1600" dirty="0">
                <a:solidFill>
                  <a:srgbClr val="1B1F2E"/>
                </a:solidFill>
                <a:latin typeface="Arial MT"/>
                <a:cs typeface="Arial MT"/>
              </a:rPr>
              <a:t>command,</a:t>
            </a:r>
            <a:r>
              <a:rPr sz="1600" spc="-20" dirty="0">
                <a:solidFill>
                  <a:srgbClr val="1B1F2E"/>
                </a:solidFill>
                <a:latin typeface="Arial MT"/>
                <a:cs typeface="Arial MT"/>
              </a:rPr>
              <a:t> </a:t>
            </a:r>
            <a:r>
              <a:rPr sz="1600" dirty="0">
                <a:solidFill>
                  <a:srgbClr val="1B1F2E"/>
                </a:solidFill>
                <a:latin typeface="Arial MT"/>
                <a:cs typeface="Arial MT"/>
              </a:rPr>
              <a:t>and</a:t>
            </a:r>
            <a:r>
              <a:rPr sz="1600" spc="-55" dirty="0">
                <a:solidFill>
                  <a:srgbClr val="1B1F2E"/>
                </a:solidFill>
                <a:latin typeface="Arial MT"/>
                <a:cs typeface="Arial MT"/>
              </a:rPr>
              <a:t> </a:t>
            </a:r>
            <a:r>
              <a:rPr sz="1600" dirty="0">
                <a:solidFill>
                  <a:srgbClr val="1B1F2E"/>
                </a:solidFill>
                <a:latin typeface="Arial MT"/>
                <a:cs typeface="Arial MT"/>
              </a:rPr>
              <a:t>TikZ</a:t>
            </a:r>
            <a:r>
              <a:rPr sz="1600" spc="-35" dirty="0">
                <a:solidFill>
                  <a:srgbClr val="1B1F2E"/>
                </a:solidFill>
                <a:latin typeface="Arial MT"/>
                <a:cs typeface="Arial MT"/>
              </a:rPr>
              <a:t> </a:t>
            </a:r>
            <a:r>
              <a:rPr sz="1600" spc="-20" dirty="0">
                <a:solidFill>
                  <a:srgbClr val="1B1F2E"/>
                </a:solidFill>
                <a:latin typeface="Arial MT"/>
                <a:cs typeface="Arial MT"/>
              </a:rPr>
              <a:t>will </a:t>
            </a:r>
            <a:r>
              <a:rPr sz="1600" dirty="0">
                <a:solidFill>
                  <a:srgbClr val="1B1F2E"/>
                </a:solidFill>
                <a:latin typeface="Arial MT"/>
                <a:cs typeface="Arial MT"/>
              </a:rPr>
              <a:t>apply</a:t>
            </a:r>
            <a:r>
              <a:rPr sz="1600" spc="-35" dirty="0">
                <a:solidFill>
                  <a:srgbClr val="1B1F2E"/>
                </a:solidFill>
                <a:latin typeface="Arial MT"/>
                <a:cs typeface="Arial MT"/>
              </a:rPr>
              <a:t> </a:t>
            </a:r>
            <a:r>
              <a:rPr sz="1600" dirty="0">
                <a:solidFill>
                  <a:srgbClr val="1B1F2E"/>
                </a:solidFill>
                <a:latin typeface="Arial MT"/>
                <a:cs typeface="Arial MT"/>
              </a:rPr>
              <a:t>the</a:t>
            </a:r>
            <a:r>
              <a:rPr sz="1600" spc="-15" dirty="0">
                <a:solidFill>
                  <a:srgbClr val="1B1F2E"/>
                </a:solidFill>
                <a:latin typeface="Arial MT"/>
                <a:cs typeface="Arial MT"/>
              </a:rPr>
              <a:t> </a:t>
            </a:r>
            <a:r>
              <a:rPr sz="1600" dirty="0">
                <a:solidFill>
                  <a:srgbClr val="1B1F2E"/>
                </a:solidFill>
                <a:latin typeface="Arial MT"/>
                <a:cs typeface="Arial MT"/>
              </a:rPr>
              <a:t>new</a:t>
            </a:r>
            <a:r>
              <a:rPr sz="1600" spc="-25" dirty="0">
                <a:solidFill>
                  <a:srgbClr val="1B1F2E"/>
                </a:solidFill>
                <a:latin typeface="Arial MT"/>
                <a:cs typeface="Arial MT"/>
              </a:rPr>
              <a:t> </a:t>
            </a:r>
            <a:r>
              <a:rPr sz="1600" dirty="0">
                <a:solidFill>
                  <a:srgbClr val="1B1F2E"/>
                </a:solidFill>
                <a:latin typeface="Arial MT"/>
                <a:cs typeface="Arial MT"/>
              </a:rPr>
              <a:t>style</a:t>
            </a:r>
            <a:r>
              <a:rPr sz="1600" spc="-5" dirty="0">
                <a:solidFill>
                  <a:srgbClr val="1B1F2E"/>
                </a:solidFill>
                <a:latin typeface="Arial MT"/>
                <a:cs typeface="Arial MT"/>
              </a:rPr>
              <a:t> </a:t>
            </a:r>
            <a:r>
              <a:rPr sz="1600" dirty="0">
                <a:solidFill>
                  <a:srgbClr val="1B1F2E"/>
                </a:solidFill>
                <a:latin typeface="Arial MT"/>
                <a:cs typeface="Arial MT"/>
              </a:rPr>
              <a:t>to</a:t>
            </a:r>
            <a:r>
              <a:rPr sz="1600" spc="-15" dirty="0">
                <a:solidFill>
                  <a:srgbClr val="1B1F2E"/>
                </a:solidFill>
                <a:latin typeface="Arial MT"/>
                <a:cs typeface="Arial MT"/>
              </a:rPr>
              <a:t> </a:t>
            </a:r>
            <a:r>
              <a:rPr sz="1600" spc="-10" dirty="0">
                <a:solidFill>
                  <a:srgbClr val="1B1F2E"/>
                </a:solidFill>
                <a:latin typeface="Arial MT"/>
                <a:cs typeface="Arial MT"/>
              </a:rPr>
              <a:t>everything</a:t>
            </a:r>
            <a:endParaRPr sz="1600" dirty="0">
              <a:latin typeface="Arial MT"/>
              <a:cs typeface="Arial MT"/>
            </a:endParaRPr>
          </a:p>
        </p:txBody>
      </p:sp>
      <p:pic>
        <p:nvPicPr>
          <p:cNvPr id="11" name="object 5">
            <a:extLst>
              <a:ext uri="{FF2B5EF4-FFF2-40B4-BE49-F238E27FC236}">
                <a16:creationId xmlns:a16="http://schemas.microsoft.com/office/drawing/2014/main" id="{7E3CF83F-36F2-3454-9E7A-4D84E1B7BB02}"/>
              </a:ext>
            </a:extLst>
          </p:cNvPr>
          <p:cNvPicPr/>
          <p:nvPr/>
        </p:nvPicPr>
        <p:blipFill>
          <a:blip r:embed="rId3" cstate="print"/>
          <a:stretch>
            <a:fillRect/>
          </a:stretch>
        </p:blipFill>
        <p:spPr>
          <a:xfrm>
            <a:off x="1228388" y="2741734"/>
            <a:ext cx="2426091" cy="1584817"/>
          </a:xfrm>
          <a:prstGeom prst="rect">
            <a:avLst/>
          </a:prstGeom>
        </p:spPr>
      </p:pic>
      <p:pic>
        <p:nvPicPr>
          <p:cNvPr id="12" name="object 7">
            <a:extLst>
              <a:ext uri="{FF2B5EF4-FFF2-40B4-BE49-F238E27FC236}">
                <a16:creationId xmlns:a16="http://schemas.microsoft.com/office/drawing/2014/main" id="{BA155886-3203-3649-19F9-CCEE457D8F58}"/>
              </a:ext>
            </a:extLst>
          </p:cNvPr>
          <p:cNvPicPr/>
          <p:nvPr/>
        </p:nvPicPr>
        <p:blipFill>
          <a:blip r:embed="rId4" cstate="print"/>
          <a:stretch>
            <a:fillRect/>
          </a:stretch>
        </p:blipFill>
        <p:spPr>
          <a:xfrm>
            <a:off x="5180153" y="2760094"/>
            <a:ext cx="2578413" cy="1641038"/>
          </a:xfrm>
          <a:prstGeom prst="rect">
            <a:avLst/>
          </a:prstGeom>
        </p:spPr>
      </p:pic>
    </p:spTree>
    <p:extLst>
      <p:ext uri="{BB962C8B-B14F-4D97-AF65-F5344CB8AC3E}">
        <p14:creationId xmlns:p14="http://schemas.microsoft.com/office/powerpoint/2010/main" val="290779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3399-C57F-3BFE-86E7-876D61E58BE6}"/>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51CBF8FD-CD35-1273-113F-7C6B7AA57E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4F2A6EAF-EA4C-86E8-A9E7-65ADEC7FE160}"/>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Key Takeaways</a:t>
            </a:r>
          </a:p>
        </p:txBody>
      </p:sp>
      <p:sp>
        <p:nvSpPr>
          <p:cNvPr id="2" name="object 3">
            <a:extLst>
              <a:ext uri="{FF2B5EF4-FFF2-40B4-BE49-F238E27FC236}">
                <a16:creationId xmlns:a16="http://schemas.microsoft.com/office/drawing/2014/main" id="{93422705-A043-37A3-DDCD-3F8F578AA625}"/>
              </a:ext>
            </a:extLst>
          </p:cNvPr>
          <p:cNvSpPr txBox="1">
            <a:spLocks/>
          </p:cNvSpPr>
          <p:nvPr/>
        </p:nvSpPr>
        <p:spPr>
          <a:xfrm>
            <a:off x="375313" y="1150910"/>
            <a:ext cx="8393373" cy="1880002"/>
          </a:xfrm>
          <a:prstGeom prst="rect">
            <a:avLst/>
          </a:prstGeom>
        </p:spPr>
        <p:txBody>
          <a:bodyPr vert="horz" wrap="square" lIns="0" tIns="13462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indent="-286385">
              <a:spcBef>
                <a:spcPts val="1060"/>
              </a:spcBef>
              <a:buFont typeface="Arial"/>
              <a:buChar char="•"/>
              <a:tabLst>
                <a:tab pos="299085" algn="l"/>
              </a:tabLst>
            </a:pPr>
            <a:r>
              <a:rPr lang="en-US" b="0" spc="-25" dirty="0"/>
              <a:t>LaTeX</a:t>
            </a:r>
            <a:r>
              <a:rPr lang="en-US" b="0" spc="-40" dirty="0"/>
              <a:t> </a:t>
            </a:r>
            <a:r>
              <a:rPr lang="en-US" b="0" dirty="0"/>
              <a:t>allows</a:t>
            </a:r>
            <a:r>
              <a:rPr lang="en-US" b="0" spc="-30" dirty="0"/>
              <a:t> </a:t>
            </a:r>
            <a:r>
              <a:rPr lang="en-US" b="0" dirty="0"/>
              <a:t>you</a:t>
            </a:r>
            <a:r>
              <a:rPr lang="en-US" b="0" spc="-15" dirty="0"/>
              <a:t> </a:t>
            </a:r>
            <a:r>
              <a:rPr lang="en-US" b="0" dirty="0"/>
              <a:t>to</a:t>
            </a:r>
            <a:r>
              <a:rPr lang="en-US" b="0" spc="-25" dirty="0"/>
              <a:t> </a:t>
            </a:r>
            <a:r>
              <a:rPr lang="en-US" b="0" dirty="0"/>
              <a:t>focus</a:t>
            </a:r>
            <a:r>
              <a:rPr lang="en-US" b="0" spc="-30" dirty="0"/>
              <a:t> </a:t>
            </a:r>
            <a:r>
              <a:rPr lang="en-US" b="0" dirty="0"/>
              <a:t>on</a:t>
            </a:r>
            <a:r>
              <a:rPr lang="en-US" b="0" spc="-35" dirty="0"/>
              <a:t> </a:t>
            </a:r>
            <a:r>
              <a:rPr lang="en-US" b="0" dirty="0"/>
              <a:t>content</a:t>
            </a:r>
            <a:r>
              <a:rPr lang="en-US" b="0" spc="-25" dirty="0"/>
              <a:t> </a:t>
            </a:r>
            <a:r>
              <a:rPr lang="en-US" b="0" dirty="0"/>
              <a:t>first,</a:t>
            </a:r>
            <a:r>
              <a:rPr lang="en-US" b="0" spc="-15" dirty="0"/>
              <a:t> </a:t>
            </a:r>
            <a:r>
              <a:rPr lang="en-US" b="0" dirty="0"/>
              <a:t>then</a:t>
            </a:r>
            <a:r>
              <a:rPr lang="en-US" b="0" spc="-20" dirty="0"/>
              <a:t> </a:t>
            </a:r>
            <a:r>
              <a:rPr lang="en-US" b="0" dirty="0"/>
              <a:t>easily</a:t>
            </a:r>
            <a:r>
              <a:rPr lang="en-US" b="0" spc="-55" dirty="0"/>
              <a:t> </a:t>
            </a:r>
            <a:r>
              <a:rPr lang="en-US" b="0" dirty="0"/>
              <a:t>adjust</a:t>
            </a:r>
            <a:r>
              <a:rPr lang="en-US" b="0" spc="-35" dirty="0"/>
              <a:t> </a:t>
            </a:r>
            <a:r>
              <a:rPr lang="en-US" b="0" spc="-10" dirty="0"/>
              <a:t>formatting</a:t>
            </a:r>
          </a:p>
          <a:p>
            <a:pPr marL="299085" indent="-286385">
              <a:spcBef>
                <a:spcPts val="960"/>
              </a:spcBef>
              <a:buFont typeface="Arial"/>
              <a:buChar char="•"/>
              <a:tabLst>
                <a:tab pos="299085" algn="l"/>
              </a:tabLst>
            </a:pPr>
            <a:r>
              <a:rPr lang="en-US" b="0" dirty="0"/>
              <a:t>Use</a:t>
            </a:r>
            <a:r>
              <a:rPr lang="en-US" b="0" spc="-35" dirty="0"/>
              <a:t> </a:t>
            </a:r>
            <a:r>
              <a:rPr lang="en-US" b="0" dirty="0"/>
              <a:t>Google</a:t>
            </a:r>
            <a:r>
              <a:rPr lang="en-US" b="0" spc="-15" dirty="0"/>
              <a:t> </a:t>
            </a:r>
            <a:r>
              <a:rPr lang="en-US" b="0" dirty="0"/>
              <a:t>to</a:t>
            </a:r>
            <a:r>
              <a:rPr lang="en-US" b="0" spc="-25" dirty="0"/>
              <a:t> </a:t>
            </a:r>
            <a:r>
              <a:rPr lang="en-US" b="0" dirty="0"/>
              <a:t>find</a:t>
            </a:r>
            <a:r>
              <a:rPr lang="en-US" b="0" spc="-30" dirty="0"/>
              <a:t> </a:t>
            </a:r>
            <a:r>
              <a:rPr lang="en-US" b="0" dirty="0"/>
              <a:t>commands,</a:t>
            </a:r>
            <a:r>
              <a:rPr lang="en-US" b="0" spc="-25" dirty="0"/>
              <a:t> </a:t>
            </a:r>
            <a:r>
              <a:rPr lang="en-US" b="0" dirty="0"/>
              <a:t>packages,</a:t>
            </a:r>
            <a:r>
              <a:rPr lang="en-US" b="0" spc="-35" dirty="0"/>
              <a:t> </a:t>
            </a:r>
            <a:r>
              <a:rPr lang="en-US" b="0" dirty="0"/>
              <a:t>and</a:t>
            </a:r>
            <a:r>
              <a:rPr lang="en-US" b="0" spc="-35" dirty="0"/>
              <a:t> </a:t>
            </a:r>
            <a:r>
              <a:rPr lang="en-US" b="0" spc="-10" dirty="0"/>
              <a:t>templates</a:t>
            </a:r>
          </a:p>
          <a:p>
            <a:pPr marL="299085" indent="-286385">
              <a:spcBef>
                <a:spcPts val="960"/>
              </a:spcBef>
              <a:buFont typeface="Arial"/>
              <a:buChar char="•"/>
              <a:tabLst>
                <a:tab pos="299085" algn="l"/>
              </a:tabLst>
            </a:pPr>
            <a:r>
              <a:rPr lang="en-US" b="0" spc="-25" dirty="0"/>
              <a:t>LaTeX</a:t>
            </a:r>
            <a:r>
              <a:rPr lang="en-US" b="0" spc="-35" dirty="0"/>
              <a:t> </a:t>
            </a:r>
            <a:r>
              <a:rPr lang="en-US" b="0" dirty="0"/>
              <a:t>is</a:t>
            </a:r>
            <a:r>
              <a:rPr lang="en-US" b="0" spc="-30" dirty="0"/>
              <a:t> </a:t>
            </a:r>
            <a:r>
              <a:rPr lang="en-US" b="0" dirty="0"/>
              <a:t>widely</a:t>
            </a:r>
            <a:r>
              <a:rPr lang="en-US" b="0" spc="-40" dirty="0"/>
              <a:t> </a:t>
            </a:r>
            <a:r>
              <a:rPr lang="en-US" b="0" dirty="0"/>
              <a:t>used:</a:t>
            </a:r>
            <a:r>
              <a:rPr lang="en-US" b="0" spc="-25" dirty="0"/>
              <a:t> </a:t>
            </a:r>
            <a:r>
              <a:rPr lang="en-US" b="0" dirty="0"/>
              <a:t>if</a:t>
            </a:r>
            <a:r>
              <a:rPr lang="en-US" b="0" spc="-30" dirty="0"/>
              <a:t> </a:t>
            </a:r>
            <a:r>
              <a:rPr lang="en-US" b="0" dirty="0"/>
              <a:t>you’re</a:t>
            </a:r>
            <a:r>
              <a:rPr lang="en-US" b="0" spc="-20" dirty="0"/>
              <a:t> </a:t>
            </a:r>
            <a:r>
              <a:rPr lang="en-US" b="0" dirty="0"/>
              <a:t>doing</a:t>
            </a:r>
            <a:r>
              <a:rPr lang="en-US" b="0" spc="-45" dirty="0"/>
              <a:t> </a:t>
            </a:r>
            <a:r>
              <a:rPr lang="en-US" b="0" dirty="0"/>
              <a:t>a</a:t>
            </a:r>
            <a:r>
              <a:rPr lang="en-US" b="0" spc="-20" dirty="0"/>
              <a:t> </a:t>
            </a:r>
            <a:r>
              <a:rPr lang="en-US" b="0" dirty="0"/>
              <a:t>tedious</a:t>
            </a:r>
            <a:r>
              <a:rPr lang="en-US" b="0" spc="-40" dirty="0"/>
              <a:t> </a:t>
            </a:r>
            <a:r>
              <a:rPr lang="en-US" b="0" dirty="0"/>
              <a:t>task,</a:t>
            </a:r>
            <a:r>
              <a:rPr lang="en-US" b="0" spc="-20" dirty="0"/>
              <a:t> </a:t>
            </a:r>
            <a:r>
              <a:rPr lang="en-US" b="0" dirty="0"/>
              <a:t>there</a:t>
            </a:r>
            <a:r>
              <a:rPr lang="en-US" b="0" spc="-15" dirty="0"/>
              <a:t> </a:t>
            </a:r>
            <a:r>
              <a:rPr lang="en-US" b="0" dirty="0"/>
              <a:t>may</a:t>
            </a:r>
            <a:r>
              <a:rPr lang="en-US" b="0" spc="-25" dirty="0"/>
              <a:t> </a:t>
            </a:r>
            <a:r>
              <a:rPr lang="en-US" b="0" dirty="0"/>
              <a:t>be</a:t>
            </a:r>
            <a:r>
              <a:rPr lang="en-US" b="0" spc="-20" dirty="0"/>
              <a:t> </a:t>
            </a:r>
            <a:r>
              <a:rPr lang="en-US" b="0" dirty="0"/>
              <a:t>a</a:t>
            </a:r>
            <a:r>
              <a:rPr lang="en-US" b="0" spc="-35" dirty="0"/>
              <a:t> </a:t>
            </a:r>
            <a:r>
              <a:rPr lang="en-US" b="0" dirty="0"/>
              <a:t>simple</a:t>
            </a:r>
            <a:r>
              <a:rPr lang="en-US" b="0" spc="-45" dirty="0"/>
              <a:t> </a:t>
            </a:r>
            <a:r>
              <a:rPr lang="en-US" b="0" dirty="0"/>
              <a:t>tool</a:t>
            </a:r>
            <a:r>
              <a:rPr lang="en-US" b="0" spc="-25" dirty="0"/>
              <a:t> to</a:t>
            </a:r>
          </a:p>
          <a:p>
            <a:pPr marL="299085">
              <a:spcBef>
                <a:spcPts val="960"/>
              </a:spcBef>
            </a:pPr>
            <a:r>
              <a:rPr lang="en-US" b="0" dirty="0"/>
              <a:t>help</a:t>
            </a:r>
            <a:r>
              <a:rPr lang="en-US" b="0" spc="-35" dirty="0"/>
              <a:t> </a:t>
            </a:r>
            <a:r>
              <a:rPr lang="en-US" b="0" dirty="0"/>
              <a:t>if</a:t>
            </a:r>
            <a:r>
              <a:rPr lang="en-US" b="0" spc="-30" dirty="0"/>
              <a:t> </a:t>
            </a:r>
            <a:r>
              <a:rPr lang="en-US" b="0" dirty="0"/>
              <a:t>you</a:t>
            </a:r>
            <a:r>
              <a:rPr lang="en-US" b="0" spc="-10" dirty="0"/>
              <a:t> </a:t>
            </a:r>
            <a:r>
              <a:rPr lang="en-US" b="0" dirty="0"/>
              <a:t>search!</a:t>
            </a:r>
            <a:r>
              <a:rPr lang="en-US" b="0" spc="-25" dirty="0"/>
              <a:t> </a:t>
            </a:r>
            <a:r>
              <a:rPr lang="en-US" b="0" dirty="0"/>
              <a:t>(e.g.</a:t>
            </a:r>
            <a:r>
              <a:rPr lang="en-US" b="0" spc="-10" dirty="0"/>
              <a:t> </a:t>
            </a:r>
            <a:r>
              <a:rPr lang="en-US" b="0" dirty="0"/>
              <a:t>generate</a:t>
            </a:r>
            <a:r>
              <a:rPr lang="en-US" b="0" spc="-10" dirty="0"/>
              <a:t> </a:t>
            </a:r>
            <a:r>
              <a:rPr lang="en-US" b="0" dirty="0"/>
              <a:t>a</a:t>
            </a:r>
            <a:r>
              <a:rPr lang="en-US" b="0" spc="-35" dirty="0"/>
              <a:t> </a:t>
            </a:r>
            <a:r>
              <a:rPr lang="en-US" b="0" dirty="0"/>
              <a:t>large</a:t>
            </a:r>
            <a:r>
              <a:rPr lang="en-US" b="0" spc="-35" dirty="0"/>
              <a:t> </a:t>
            </a:r>
            <a:r>
              <a:rPr lang="en-US" b="0" spc="-20" dirty="0"/>
              <a:t>LaTeX </a:t>
            </a:r>
            <a:r>
              <a:rPr lang="en-US" b="0" dirty="0"/>
              <a:t>table</a:t>
            </a:r>
            <a:r>
              <a:rPr lang="en-US" b="0" spc="-35" dirty="0"/>
              <a:t> </a:t>
            </a:r>
            <a:r>
              <a:rPr lang="en-US" b="0" dirty="0"/>
              <a:t>from</a:t>
            </a:r>
            <a:r>
              <a:rPr lang="en-US" b="0" spc="-15" dirty="0"/>
              <a:t> </a:t>
            </a:r>
            <a:r>
              <a:rPr lang="en-US" b="0" dirty="0"/>
              <a:t>an</a:t>
            </a:r>
            <a:r>
              <a:rPr lang="en-US" b="0" spc="-35" dirty="0"/>
              <a:t> </a:t>
            </a:r>
            <a:r>
              <a:rPr lang="en-US" b="0" dirty="0"/>
              <a:t>Excel</a:t>
            </a:r>
            <a:r>
              <a:rPr lang="en-US" b="0" spc="-30" dirty="0"/>
              <a:t> </a:t>
            </a:r>
            <a:r>
              <a:rPr lang="en-US" b="0" dirty="0"/>
              <a:t>table,</a:t>
            </a:r>
            <a:r>
              <a:rPr lang="en-US" b="0" spc="-35" dirty="0"/>
              <a:t> </a:t>
            </a:r>
            <a:r>
              <a:rPr lang="en-US" b="0" spc="-10" dirty="0"/>
              <a:t>translate</a:t>
            </a:r>
          </a:p>
          <a:p>
            <a:pPr marL="299085">
              <a:spcBef>
                <a:spcPts val="960"/>
              </a:spcBef>
            </a:pPr>
            <a:r>
              <a:rPr lang="en-US" b="0" dirty="0"/>
              <a:t>markdown</a:t>
            </a:r>
            <a:r>
              <a:rPr lang="en-US" b="0" spc="-20" dirty="0"/>
              <a:t> </a:t>
            </a:r>
            <a:r>
              <a:rPr lang="en-US" b="0" dirty="0"/>
              <a:t>to</a:t>
            </a:r>
            <a:r>
              <a:rPr lang="en-US" b="0" spc="-30" dirty="0"/>
              <a:t> </a:t>
            </a:r>
            <a:r>
              <a:rPr lang="en-US" b="0" spc="-10" dirty="0"/>
              <a:t>LaTeX)</a:t>
            </a:r>
          </a:p>
        </p:txBody>
      </p:sp>
    </p:spTree>
    <p:extLst>
      <p:ext uri="{BB962C8B-B14F-4D97-AF65-F5344CB8AC3E}">
        <p14:creationId xmlns:p14="http://schemas.microsoft.com/office/powerpoint/2010/main" val="73686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sz="6600" b="0" spc="-10" dirty="0">
                <a:solidFill>
                  <a:srgbClr val="FFFFFF"/>
                </a:solidFill>
                <a:latin typeface="Arial Black"/>
                <a:cs typeface="Arial Black"/>
              </a:rPr>
              <a:t>Zotero</a:t>
            </a:r>
            <a:endParaRPr sz="6600" dirty="0">
              <a:latin typeface="Arial Black"/>
              <a:cs typeface="Arial Black"/>
            </a:endParaRPr>
          </a:p>
        </p:txBody>
      </p:sp>
      <p:sp>
        <p:nvSpPr>
          <p:cNvPr id="3" name="object 8">
            <a:extLst>
              <a:ext uri="{FF2B5EF4-FFF2-40B4-BE49-F238E27FC236}">
                <a16:creationId xmlns:a16="http://schemas.microsoft.com/office/drawing/2014/main" id="{32331083-1C20-66F0-E88D-B5D9E84DF811}"/>
              </a:ext>
            </a:extLst>
          </p:cNvPr>
          <p:cNvSpPr txBox="1"/>
          <p:nvPr/>
        </p:nvSpPr>
        <p:spPr>
          <a:xfrm>
            <a:off x="1671642" y="3783794"/>
            <a:ext cx="580071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lang="en-US" sz="1800" b="1" dirty="0">
                <a:solidFill>
                  <a:srgbClr val="FFFFFF"/>
                </a:solidFill>
                <a:latin typeface="Calibri"/>
                <a:cs typeface="Calibri"/>
              </a:rPr>
              <a:t>Alexandria Schmid</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Reproducible Research</a:t>
            </a:r>
          </a:p>
        </p:txBody>
      </p:sp>
      <p:sp>
        <p:nvSpPr>
          <p:cNvPr id="3" name="TextBox 2">
            <a:extLst>
              <a:ext uri="{FF2B5EF4-FFF2-40B4-BE49-F238E27FC236}">
                <a16:creationId xmlns:a16="http://schemas.microsoft.com/office/drawing/2014/main" id="{651A58A1-9D2E-C915-2F6C-73BA5F736600}"/>
              </a:ext>
            </a:extLst>
          </p:cNvPr>
          <p:cNvSpPr txBox="1"/>
          <p:nvPr/>
        </p:nvSpPr>
        <p:spPr>
          <a:xfrm>
            <a:off x="48797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Version control system</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and document local code changes (and communicate those changes with </a:t>
            </a:r>
            <a:r>
              <a:rPr lang="en-US" sz="1600" dirty="0" err="1">
                <a:solidFill>
                  <a:srgbClr val="1B202F"/>
                </a:solidFill>
              </a:rPr>
              <a:t>Github</a:t>
            </a:r>
            <a:r>
              <a:rPr lang="en-US" sz="1600" dirty="0">
                <a:solidFill>
                  <a:srgbClr val="1B202F"/>
                </a:solidFill>
              </a:rPr>
              <a:t>)</a:t>
            </a:r>
          </a:p>
          <a:p>
            <a:pPr>
              <a:lnSpc>
                <a:spcPct val="150000"/>
              </a:lnSpc>
            </a:pPr>
            <a:endParaRPr lang="en-TH" sz="1600" dirty="0">
              <a:solidFill>
                <a:srgbClr val="1B202F"/>
              </a:solidFill>
            </a:endParaRPr>
          </a:p>
        </p:txBody>
      </p:sp>
      <p:pic>
        <p:nvPicPr>
          <p:cNvPr id="4" name="Picture 4" descr="Git - Logo Downloads">
            <a:extLst>
              <a:ext uri="{FF2B5EF4-FFF2-40B4-BE49-F238E27FC236}">
                <a16:creationId xmlns:a16="http://schemas.microsoft.com/office/drawing/2014/main" id="{74458199-430D-C17E-D16E-E668B179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828574-0A40-8AB1-3C64-81A7DA2A9550}"/>
              </a:ext>
            </a:extLst>
          </p:cNvPr>
          <p:cNvSpPr txBox="1"/>
          <p:nvPr/>
        </p:nvSpPr>
        <p:spPr>
          <a:xfrm>
            <a:off x="474906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pic>
        <p:nvPicPr>
          <p:cNvPr id="7" name="Picture 6" descr="GitHub Logo, history, meaning, symbol, PNG">
            <a:extLst>
              <a:ext uri="{FF2B5EF4-FFF2-40B4-BE49-F238E27FC236}">
                <a16:creationId xmlns:a16="http://schemas.microsoft.com/office/drawing/2014/main" id="{21ADD33B-93F3-558D-8B5F-58840C227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1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D254-5177-B9B4-7BC2-E89FDDDEBCB0}"/>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153F328-AB2E-F495-052F-FCE6A93C49C0}"/>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E97C7028-51D5-C373-2293-F1B20F5265D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Motivation</a:t>
            </a:r>
          </a:p>
        </p:txBody>
      </p:sp>
      <p:sp>
        <p:nvSpPr>
          <p:cNvPr id="3" name="object 3">
            <a:extLst>
              <a:ext uri="{FF2B5EF4-FFF2-40B4-BE49-F238E27FC236}">
                <a16:creationId xmlns:a16="http://schemas.microsoft.com/office/drawing/2014/main" id="{133880F5-7323-3435-DE36-0852CD7137CE}"/>
              </a:ext>
            </a:extLst>
          </p:cNvPr>
          <p:cNvSpPr txBox="1">
            <a:spLocks/>
          </p:cNvSpPr>
          <p:nvPr/>
        </p:nvSpPr>
        <p:spPr>
          <a:xfrm>
            <a:off x="354842" y="1263452"/>
            <a:ext cx="8393373" cy="1500411"/>
          </a:xfrm>
          <a:prstGeom prst="rect">
            <a:avLst/>
          </a:prstGeom>
        </p:spPr>
        <p:txBody>
          <a:bodyPr vert="horz" wrap="square" lIns="0" tIns="1270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marR="172085" indent="-287020">
              <a:lnSpc>
                <a:spcPct val="150000"/>
              </a:lnSpc>
              <a:spcBef>
                <a:spcPts val="100"/>
              </a:spcBef>
              <a:buFont typeface="Arial"/>
              <a:buChar char="•"/>
              <a:tabLst>
                <a:tab pos="299085" algn="l"/>
              </a:tabLst>
            </a:pPr>
            <a:r>
              <a:rPr lang="en-US" b="0" dirty="0"/>
              <a:t>It</a:t>
            </a:r>
            <a:r>
              <a:rPr lang="en-US" b="0" spc="-35" dirty="0"/>
              <a:t> </a:t>
            </a:r>
            <a:r>
              <a:rPr lang="en-US" b="0" dirty="0"/>
              <a:t>can</a:t>
            </a:r>
            <a:r>
              <a:rPr lang="en-US" b="0" spc="-35" dirty="0"/>
              <a:t> </a:t>
            </a:r>
            <a:r>
              <a:rPr lang="en-US" b="0" dirty="0"/>
              <a:t>be</a:t>
            </a:r>
            <a:r>
              <a:rPr lang="en-US" b="0" spc="-45" dirty="0"/>
              <a:t> </a:t>
            </a:r>
            <a:r>
              <a:rPr lang="en-US" b="0" dirty="0"/>
              <a:t>difficult</a:t>
            </a:r>
            <a:r>
              <a:rPr lang="en-US" b="0" spc="-55" dirty="0"/>
              <a:t> </a:t>
            </a:r>
            <a:r>
              <a:rPr lang="en-US" b="0" dirty="0"/>
              <a:t>to</a:t>
            </a:r>
            <a:r>
              <a:rPr lang="en-US" b="0" spc="-35" dirty="0"/>
              <a:t> </a:t>
            </a:r>
            <a:r>
              <a:rPr lang="en-US" b="0" dirty="0"/>
              <a:t>keep</a:t>
            </a:r>
            <a:r>
              <a:rPr lang="en-US" b="0" spc="-45" dirty="0"/>
              <a:t> </a:t>
            </a:r>
            <a:r>
              <a:rPr lang="en-US" b="0" dirty="0"/>
              <a:t>papers</a:t>
            </a:r>
            <a:r>
              <a:rPr lang="en-US" b="0" spc="-35" dirty="0"/>
              <a:t> </a:t>
            </a:r>
            <a:r>
              <a:rPr lang="en-US" b="0" dirty="0"/>
              <a:t>organized,</a:t>
            </a:r>
            <a:r>
              <a:rPr lang="en-US" b="0" spc="-35" dirty="0"/>
              <a:t> </a:t>
            </a:r>
            <a:r>
              <a:rPr lang="en-US" b="0" dirty="0"/>
              <a:t>both</a:t>
            </a:r>
            <a:r>
              <a:rPr lang="en-US" b="0" spc="-30" dirty="0"/>
              <a:t> </a:t>
            </a:r>
            <a:r>
              <a:rPr lang="en-US" b="0" dirty="0"/>
              <a:t>for</a:t>
            </a:r>
            <a:r>
              <a:rPr lang="en-US" b="0" spc="-40" dirty="0"/>
              <a:t> </a:t>
            </a:r>
            <a:r>
              <a:rPr lang="en-US" b="0" dirty="0"/>
              <a:t>specific</a:t>
            </a:r>
            <a:r>
              <a:rPr lang="en-US" b="0" spc="-50" dirty="0"/>
              <a:t> </a:t>
            </a:r>
            <a:r>
              <a:rPr lang="en-US" b="0" dirty="0"/>
              <a:t>literature</a:t>
            </a:r>
            <a:r>
              <a:rPr lang="en-US" b="0" spc="-35" dirty="0"/>
              <a:t> </a:t>
            </a:r>
            <a:r>
              <a:rPr lang="en-US" b="0" dirty="0"/>
              <a:t>reviews</a:t>
            </a:r>
            <a:r>
              <a:rPr lang="en-US" b="0" spc="-30" dirty="0"/>
              <a:t> </a:t>
            </a:r>
            <a:r>
              <a:rPr lang="en-US" b="0" spc="-25" dirty="0"/>
              <a:t>and </a:t>
            </a:r>
            <a:r>
              <a:rPr lang="en-US" b="0" dirty="0"/>
              <a:t>for</a:t>
            </a:r>
            <a:r>
              <a:rPr lang="en-US" b="0" spc="-40" dirty="0"/>
              <a:t> </a:t>
            </a:r>
            <a:r>
              <a:rPr lang="en-US" b="0" dirty="0"/>
              <a:t>your</a:t>
            </a:r>
            <a:r>
              <a:rPr lang="en-US" b="0" spc="-20" dirty="0"/>
              <a:t> </a:t>
            </a:r>
            <a:r>
              <a:rPr lang="en-US" b="0" dirty="0"/>
              <a:t>general</a:t>
            </a:r>
            <a:r>
              <a:rPr lang="en-US" b="0" spc="-50" dirty="0"/>
              <a:t> </a:t>
            </a:r>
            <a:r>
              <a:rPr lang="en-US" b="0" spc="-10" dirty="0"/>
              <a:t>library</a:t>
            </a:r>
          </a:p>
          <a:p>
            <a:pPr marL="299085" indent="-286385">
              <a:spcBef>
                <a:spcPts val="960"/>
              </a:spcBef>
              <a:buFont typeface="Arial"/>
              <a:buChar char="•"/>
              <a:tabLst>
                <a:tab pos="299085" algn="l"/>
              </a:tabLst>
            </a:pPr>
            <a:r>
              <a:rPr lang="en-US" b="0" spc="-25" dirty="0"/>
              <a:t>Tools</a:t>
            </a:r>
            <a:r>
              <a:rPr lang="en-US" b="0" spc="-30" dirty="0"/>
              <a:t> </a:t>
            </a:r>
            <a:r>
              <a:rPr lang="en-US" b="0" dirty="0"/>
              <a:t>like</a:t>
            </a:r>
            <a:r>
              <a:rPr lang="en-US" b="0" spc="-45" dirty="0"/>
              <a:t> </a:t>
            </a:r>
            <a:r>
              <a:rPr lang="en-US" b="0" dirty="0">
                <a:latin typeface="Arial"/>
                <a:cs typeface="Arial"/>
              </a:rPr>
              <a:t>Zotero</a:t>
            </a:r>
            <a:r>
              <a:rPr lang="en-US" b="0" dirty="0"/>
              <a:t>, </a:t>
            </a:r>
            <a:r>
              <a:rPr lang="en-US" b="0" spc="-20" dirty="0"/>
              <a:t>Mendeley,</a:t>
            </a:r>
            <a:r>
              <a:rPr lang="en-US" b="0" spc="-10" dirty="0"/>
              <a:t> </a:t>
            </a:r>
            <a:r>
              <a:rPr lang="en-US" b="0" dirty="0"/>
              <a:t>EndNote,</a:t>
            </a:r>
            <a:r>
              <a:rPr lang="en-US" b="0" spc="-15" dirty="0"/>
              <a:t> </a:t>
            </a:r>
            <a:r>
              <a:rPr lang="en-US" b="0" dirty="0"/>
              <a:t>and</a:t>
            </a:r>
            <a:r>
              <a:rPr lang="en-US" b="0" spc="-20" dirty="0"/>
              <a:t> </a:t>
            </a:r>
            <a:r>
              <a:rPr lang="en-US" b="0" dirty="0" err="1"/>
              <a:t>PaperPile</a:t>
            </a:r>
            <a:r>
              <a:rPr lang="en-US" b="0" spc="-30" dirty="0"/>
              <a:t> </a:t>
            </a:r>
            <a:r>
              <a:rPr lang="en-US" b="0" dirty="0"/>
              <a:t>are</a:t>
            </a:r>
            <a:r>
              <a:rPr lang="en-US" b="0" spc="-20" dirty="0"/>
              <a:t> </a:t>
            </a:r>
            <a:r>
              <a:rPr lang="en-US" b="0" dirty="0"/>
              <a:t>easy</a:t>
            </a:r>
            <a:r>
              <a:rPr lang="en-US" b="0" spc="-30" dirty="0"/>
              <a:t> </a:t>
            </a:r>
            <a:r>
              <a:rPr lang="en-US" b="0" dirty="0"/>
              <a:t>to</a:t>
            </a:r>
            <a:r>
              <a:rPr lang="en-US" b="0" spc="-30" dirty="0"/>
              <a:t> </a:t>
            </a:r>
            <a:r>
              <a:rPr lang="en-US" b="0" dirty="0"/>
              <a:t>use</a:t>
            </a:r>
            <a:r>
              <a:rPr lang="en-US" b="0" spc="-20" dirty="0"/>
              <a:t> </a:t>
            </a:r>
            <a:r>
              <a:rPr lang="en-US" b="0" dirty="0"/>
              <a:t>and</a:t>
            </a:r>
            <a:r>
              <a:rPr lang="en-US" b="0" spc="-30" dirty="0"/>
              <a:t> </a:t>
            </a:r>
            <a:r>
              <a:rPr lang="en-US" b="0" dirty="0"/>
              <a:t>can</a:t>
            </a:r>
            <a:r>
              <a:rPr lang="en-US" b="0" spc="-35" dirty="0"/>
              <a:t> </a:t>
            </a:r>
            <a:r>
              <a:rPr lang="en-US" b="0" spc="-20" dirty="0"/>
              <a:t>save</a:t>
            </a:r>
          </a:p>
          <a:p>
            <a:pPr marL="299085">
              <a:spcBef>
                <a:spcPts val="960"/>
              </a:spcBef>
            </a:pPr>
            <a:r>
              <a:rPr lang="en-US" b="0" dirty="0"/>
              <a:t>lots</a:t>
            </a:r>
            <a:r>
              <a:rPr lang="en-US" b="0" spc="-30" dirty="0"/>
              <a:t> </a:t>
            </a:r>
            <a:r>
              <a:rPr lang="en-US" b="0" dirty="0"/>
              <a:t>of</a:t>
            </a:r>
            <a:r>
              <a:rPr lang="en-US" b="0" spc="-10" dirty="0"/>
              <a:t> </a:t>
            </a:r>
            <a:r>
              <a:rPr lang="en-US" b="0" dirty="0"/>
              <a:t>time</a:t>
            </a:r>
            <a:r>
              <a:rPr lang="en-US" b="0" spc="-25" dirty="0"/>
              <a:t> </a:t>
            </a:r>
            <a:r>
              <a:rPr lang="en-US" b="0" dirty="0"/>
              <a:t>and</a:t>
            </a:r>
            <a:r>
              <a:rPr lang="en-US" b="0" spc="-15" dirty="0"/>
              <a:t> </a:t>
            </a:r>
            <a:r>
              <a:rPr lang="en-US" b="0" spc="-10" dirty="0"/>
              <a:t>frustration</a:t>
            </a:r>
          </a:p>
        </p:txBody>
      </p:sp>
      <p:sp>
        <p:nvSpPr>
          <p:cNvPr id="4" name="object 4">
            <a:extLst>
              <a:ext uri="{FF2B5EF4-FFF2-40B4-BE49-F238E27FC236}">
                <a16:creationId xmlns:a16="http://schemas.microsoft.com/office/drawing/2014/main" id="{39AB7EE1-D314-D17A-1E7B-4E1B4548E1B1}"/>
              </a:ext>
            </a:extLst>
          </p:cNvPr>
          <p:cNvSpPr txBox="1"/>
          <p:nvPr/>
        </p:nvSpPr>
        <p:spPr>
          <a:xfrm>
            <a:off x="435965" y="4295647"/>
            <a:ext cx="166306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B1F2E"/>
                </a:solidFill>
                <a:latin typeface="Arial MT"/>
                <a:cs typeface="Arial MT"/>
              </a:rPr>
              <a:t>Add</a:t>
            </a:r>
            <a:r>
              <a:rPr sz="1400" spc="-15" dirty="0">
                <a:solidFill>
                  <a:srgbClr val="1B1F2E"/>
                </a:solidFill>
                <a:latin typeface="Arial MT"/>
                <a:cs typeface="Arial MT"/>
              </a:rPr>
              <a:t> </a:t>
            </a:r>
            <a:r>
              <a:rPr sz="1400" dirty="0">
                <a:solidFill>
                  <a:srgbClr val="1B1F2E"/>
                </a:solidFill>
                <a:latin typeface="Arial MT"/>
                <a:cs typeface="Arial MT"/>
              </a:rPr>
              <a:t>papers</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sp>
        <p:nvSpPr>
          <p:cNvPr id="5" name="object 5">
            <a:extLst>
              <a:ext uri="{FF2B5EF4-FFF2-40B4-BE49-F238E27FC236}">
                <a16:creationId xmlns:a16="http://schemas.microsoft.com/office/drawing/2014/main" id="{61263AB0-B080-2297-118D-16E7A4E49A35}"/>
              </a:ext>
            </a:extLst>
          </p:cNvPr>
          <p:cNvSpPr txBox="1"/>
          <p:nvPr/>
        </p:nvSpPr>
        <p:spPr>
          <a:xfrm>
            <a:off x="2567177" y="4295647"/>
            <a:ext cx="1725930" cy="452755"/>
          </a:xfrm>
          <a:prstGeom prst="rect">
            <a:avLst/>
          </a:prstGeom>
        </p:spPr>
        <p:txBody>
          <a:bodyPr vert="horz" wrap="square" lIns="0" tIns="12700" rIns="0" bIns="0" rtlCol="0">
            <a:spAutoFit/>
          </a:bodyPr>
          <a:lstStyle/>
          <a:p>
            <a:pPr marL="116205" marR="5080" indent="-104139">
              <a:lnSpc>
                <a:spcPct val="100000"/>
              </a:lnSpc>
              <a:spcBef>
                <a:spcPts val="100"/>
              </a:spcBef>
            </a:pPr>
            <a:r>
              <a:rPr sz="1400" dirty="0">
                <a:solidFill>
                  <a:srgbClr val="1B1F2E"/>
                </a:solidFill>
                <a:latin typeface="Arial MT"/>
                <a:cs typeface="Arial MT"/>
              </a:rPr>
              <a:t>Automatically</a:t>
            </a:r>
            <a:r>
              <a:rPr sz="1400" spc="-60" dirty="0">
                <a:solidFill>
                  <a:srgbClr val="1B1F2E"/>
                </a:solidFill>
                <a:latin typeface="Arial MT"/>
                <a:cs typeface="Arial MT"/>
              </a:rPr>
              <a:t> </a:t>
            </a:r>
            <a:r>
              <a:rPr sz="1400" spc="-10" dirty="0">
                <a:solidFill>
                  <a:srgbClr val="1B1F2E"/>
                </a:solidFill>
                <a:latin typeface="Arial MT"/>
                <a:cs typeface="Arial MT"/>
              </a:rPr>
              <a:t>capture </a:t>
            </a:r>
            <a:r>
              <a:rPr sz="1400" dirty="0">
                <a:solidFill>
                  <a:srgbClr val="1B1F2E"/>
                </a:solidFill>
                <a:latin typeface="Arial MT"/>
                <a:cs typeface="Arial MT"/>
              </a:rPr>
              <a:t>citation</a:t>
            </a:r>
            <a:r>
              <a:rPr sz="1400" spc="-55" dirty="0">
                <a:solidFill>
                  <a:srgbClr val="1B1F2E"/>
                </a:solidFill>
                <a:latin typeface="Arial MT"/>
                <a:cs typeface="Arial MT"/>
              </a:rPr>
              <a:t> </a:t>
            </a:r>
            <a:r>
              <a:rPr sz="1400" spc="-10" dirty="0">
                <a:solidFill>
                  <a:srgbClr val="1B1F2E"/>
                </a:solidFill>
                <a:latin typeface="Arial MT"/>
                <a:cs typeface="Arial MT"/>
              </a:rPr>
              <a:t>information</a:t>
            </a:r>
            <a:endParaRPr sz="1400">
              <a:latin typeface="Arial MT"/>
              <a:cs typeface="Arial MT"/>
            </a:endParaRPr>
          </a:p>
        </p:txBody>
      </p:sp>
      <p:sp>
        <p:nvSpPr>
          <p:cNvPr id="6" name="object 6">
            <a:extLst>
              <a:ext uri="{FF2B5EF4-FFF2-40B4-BE49-F238E27FC236}">
                <a16:creationId xmlns:a16="http://schemas.microsoft.com/office/drawing/2014/main" id="{B5623D1D-AF43-11F3-8557-E6523A7C2F28}"/>
              </a:ext>
            </a:extLst>
          </p:cNvPr>
          <p:cNvSpPr txBox="1"/>
          <p:nvPr/>
        </p:nvSpPr>
        <p:spPr>
          <a:xfrm>
            <a:off x="6871207" y="4295647"/>
            <a:ext cx="1875789" cy="452755"/>
          </a:xfrm>
          <a:prstGeom prst="rect">
            <a:avLst/>
          </a:prstGeom>
        </p:spPr>
        <p:txBody>
          <a:bodyPr vert="horz" wrap="square" lIns="0" tIns="12700" rIns="0" bIns="0" rtlCol="0">
            <a:spAutoFit/>
          </a:bodyPr>
          <a:lstStyle/>
          <a:p>
            <a:pPr marL="12700" marR="5080" indent="34925">
              <a:lnSpc>
                <a:spcPct val="100000"/>
              </a:lnSpc>
              <a:spcBef>
                <a:spcPts val="100"/>
              </a:spcBef>
            </a:pPr>
            <a:r>
              <a:rPr sz="1400" dirty="0">
                <a:solidFill>
                  <a:srgbClr val="1B1F2E"/>
                </a:solidFill>
                <a:latin typeface="Arial MT"/>
                <a:cs typeface="Arial MT"/>
              </a:rPr>
              <a:t>Connect</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dirty="0">
                <a:solidFill>
                  <a:srgbClr val="1B1F2E"/>
                </a:solidFill>
                <a:latin typeface="Arial MT"/>
                <a:cs typeface="Arial MT"/>
              </a:rPr>
              <a:t>Overleaf</a:t>
            </a:r>
            <a:r>
              <a:rPr sz="1400" spc="-10" dirty="0">
                <a:solidFill>
                  <a:srgbClr val="1B1F2E"/>
                </a:solidFill>
                <a:latin typeface="Arial MT"/>
                <a:cs typeface="Arial MT"/>
              </a:rPr>
              <a:t> </a:t>
            </a:r>
            <a:r>
              <a:rPr sz="1400" spc="-25" dirty="0">
                <a:solidFill>
                  <a:srgbClr val="1B1F2E"/>
                </a:solidFill>
                <a:latin typeface="Arial MT"/>
                <a:cs typeface="Arial MT"/>
              </a:rPr>
              <a:t>to </a:t>
            </a:r>
            <a:r>
              <a:rPr sz="1400" dirty="0">
                <a:solidFill>
                  <a:srgbClr val="1B1F2E"/>
                </a:solidFill>
                <a:latin typeface="Arial MT"/>
                <a:cs typeface="Arial MT"/>
              </a:rPr>
              <a:t>generate</a:t>
            </a:r>
            <a:r>
              <a:rPr sz="1400" spc="-45" dirty="0">
                <a:solidFill>
                  <a:srgbClr val="1B1F2E"/>
                </a:solidFill>
                <a:latin typeface="Arial MT"/>
                <a:cs typeface="Arial MT"/>
              </a:rPr>
              <a:t> </a:t>
            </a:r>
            <a:r>
              <a:rPr sz="1400" spc="-10" dirty="0">
                <a:solidFill>
                  <a:srgbClr val="1B1F2E"/>
                </a:solidFill>
                <a:latin typeface="Arial MT"/>
                <a:cs typeface="Arial MT"/>
              </a:rPr>
              <a:t>bibliographies</a:t>
            </a:r>
            <a:endParaRPr sz="1400">
              <a:latin typeface="Arial MT"/>
              <a:cs typeface="Arial MT"/>
            </a:endParaRPr>
          </a:p>
        </p:txBody>
      </p:sp>
      <p:pic>
        <p:nvPicPr>
          <p:cNvPr id="7" name="object 7">
            <a:extLst>
              <a:ext uri="{FF2B5EF4-FFF2-40B4-BE49-F238E27FC236}">
                <a16:creationId xmlns:a16="http://schemas.microsoft.com/office/drawing/2014/main" id="{5D01ED40-D6B7-9135-3CEB-3F47EE9CEA7C}"/>
              </a:ext>
            </a:extLst>
          </p:cNvPr>
          <p:cNvPicPr/>
          <p:nvPr/>
        </p:nvPicPr>
        <p:blipFill>
          <a:blip r:embed="rId3" cstate="print"/>
          <a:stretch>
            <a:fillRect/>
          </a:stretch>
        </p:blipFill>
        <p:spPr>
          <a:xfrm>
            <a:off x="749006" y="3008520"/>
            <a:ext cx="1141699" cy="1093938"/>
          </a:xfrm>
          <a:prstGeom prst="rect">
            <a:avLst/>
          </a:prstGeom>
        </p:spPr>
      </p:pic>
      <p:pic>
        <p:nvPicPr>
          <p:cNvPr id="8" name="object 8">
            <a:extLst>
              <a:ext uri="{FF2B5EF4-FFF2-40B4-BE49-F238E27FC236}">
                <a16:creationId xmlns:a16="http://schemas.microsoft.com/office/drawing/2014/main" id="{6E1987A9-73D7-7421-6985-5A801BED36A3}"/>
              </a:ext>
            </a:extLst>
          </p:cNvPr>
          <p:cNvPicPr/>
          <p:nvPr/>
        </p:nvPicPr>
        <p:blipFill>
          <a:blip r:embed="rId4" cstate="print"/>
          <a:stretch>
            <a:fillRect/>
          </a:stretch>
        </p:blipFill>
        <p:spPr>
          <a:xfrm>
            <a:off x="7333501" y="3083161"/>
            <a:ext cx="981441" cy="985918"/>
          </a:xfrm>
          <a:prstGeom prst="rect">
            <a:avLst/>
          </a:prstGeom>
        </p:spPr>
      </p:pic>
      <p:pic>
        <p:nvPicPr>
          <p:cNvPr id="9" name="object 9">
            <a:extLst>
              <a:ext uri="{FF2B5EF4-FFF2-40B4-BE49-F238E27FC236}">
                <a16:creationId xmlns:a16="http://schemas.microsoft.com/office/drawing/2014/main" id="{577E48AE-647B-ED1F-DDEC-758960F2EE2B}"/>
              </a:ext>
            </a:extLst>
          </p:cNvPr>
          <p:cNvPicPr/>
          <p:nvPr/>
        </p:nvPicPr>
        <p:blipFill>
          <a:blip r:embed="rId5" cstate="print"/>
          <a:stretch>
            <a:fillRect/>
          </a:stretch>
        </p:blipFill>
        <p:spPr>
          <a:xfrm>
            <a:off x="2975637" y="3040571"/>
            <a:ext cx="903676" cy="1034412"/>
          </a:xfrm>
          <a:prstGeom prst="rect">
            <a:avLst/>
          </a:prstGeom>
        </p:spPr>
      </p:pic>
      <p:sp>
        <p:nvSpPr>
          <p:cNvPr id="10" name="object 10">
            <a:extLst>
              <a:ext uri="{FF2B5EF4-FFF2-40B4-BE49-F238E27FC236}">
                <a16:creationId xmlns:a16="http://schemas.microsoft.com/office/drawing/2014/main" id="{EB498C8B-E778-6C9D-4914-E7BE6AEC17EF}"/>
              </a:ext>
            </a:extLst>
          </p:cNvPr>
          <p:cNvSpPr txBox="1"/>
          <p:nvPr/>
        </p:nvSpPr>
        <p:spPr>
          <a:xfrm>
            <a:off x="4784852" y="4295647"/>
            <a:ext cx="1615440" cy="452755"/>
          </a:xfrm>
          <a:prstGeom prst="rect">
            <a:avLst/>
          </a:prstGeom>
        </p:spPr>
        <p:txBody>
          <a:bodyPr vert="horz" wrap="square" lIns="0" tIns="12700" rIns="0" bIns="0" rtlCol="0">
            <a:spAutoFit/>
          </a:bodyPr>
          <a:lstStyle/>
          <a:p>
            <a:pPr marL="230504" marR="5080" indent="-218440">
              <a:lnSpc>
                <a:spcPct val="100000"/>
              </a:lnSpc>
              <a:spcBef>
                <a:spcPts val="100"/>
              </a:spcBef>
            </a:pPr>
            <a:r>
              <a:rPr sz="1400" dirty="0">
                <a:solidFill>
                  <a:srgbClr val="1B1F2E"/>
                </a:solidFill>
                <a:latin typeface="Arial MT"/>
                <a:cs typeface="Arial MT"/>
              </a:rPr>
              <a:t>Organize</a:t>
            </a:r>
            <a:r>
              <a:rPr sz="1400" spc="-45" dirty="0">
                <a:solidFill>
                  <a:srgbClr val="1B1F2E"/>
                </a:solidFill>
                <a:latin typeface="Arial MT"/>
                <a:cs typeface="Arial MT"/>
              </a:rPr>
              <a:t> </a:t>
            </a:r>
            <a:r>
              <a:rPr sz="1400" dirty="0">
                <a:solidFill>
                  <a:srgbClr val="1B1F2E"/>
                </a:solidFill>
                <a:latin typeface="Arial MT"/>
                <a:cs typeface="Arial MT"/>
              </a:rPr>
              <a:t>by</a:t>
            </a:r>
            <a:r>
              <a:rPr sz="1400" spc="-15" dirty="0">
                <a:solidFill>
                  <a:srgbClr val="1B1F2E"/>
                </a:solidFill>
                <a:latin typeface="Arial MT"/>
                <a:cs typeface="Arial MT"/>
              </a:rPr>
              <a:t> </a:t>
            </a:r>
            <a:r>
              <a:rPr sz="1400" spc="-10" dirty="0">
                <a:solidFill>
                  <a:srgbClr val="1B1F2E"/>
                </a:solidFill>
                <a:latin typeface="Arial MT"/>
                <a:cs typeface="Arial MT"/>
              </a:rPr>
              <a:t>project, </a:t>
            </a:r>
            <a:r>
              <a:rPr sz="1400" dirty="0">
                <a:solidFill>
                  <a:srgbClr val="1B1F2E"/>
                </a:solidFill>
                <a:latin typeface="Arial MT"/>
                <a:cs typeface="Arial MT"/>
              </a:rPr>
              <a:t>topic,</a:t>
            </a:r>
            <a:r>
              <a:rPr sz="1400" spc="-50" dirty="0">
                <a:solidFill>
                  <a:srgbClr val="1B1F2E"/>
                </a:solidFill>
                <a:latin typeface="Arial MT"/>
                <a:cs typeface="Arial MT"/>
              </a:rPr>
              <a:t> </a:t>
            </a:r>
            <a:r>
              <a:rPr sz="1400" dirty="0">
                <a:solidFill>
                  <a:srgbClr val="1B1F2E"/>
                </a:solidFill>
                <a:latin typeface="Arial MT"/>
                <a:cs typeface="Arial MT"/>
              </a:rPr>
              <a:t>and</a:t>
            </a:r>
            <a:r>
              <a:rPr sz="1400" spc="-15" dirty="0">
                <a:solidFill>
                  <a:srgbClr val="1B1F2E"/>
                </a:solidFill>
                <a:latin typeface="Arial MT"/>
                <a:cs typeface="Arial MT"/>
              </a:rPr>
              <a:t> </a:t>
            </a:r>
            <a:r>
              <a:rPr sz="1400" spc="-20" dirty="0">
                <a:solidFill>
                  <a:srgbClr val="1B1F2E"/>
                </a:solidFill>
                <a:latin typeface="Arial MT"/>
                <a:cs typeface="Arial MT"/>
              </a:rPr>
              <a:t>tags</a:t>
            </a:r>
            <a:endParaRPr sz="1400">
              <a:latin typeface="Arial MT"/>
              <a:cs typeface="Arial MT"/>
            </a:endParaRPr>
          </a:p>
        </p:txBody>
      </p:sp>
      <p:grpSp>
        <p:nvGrpSpPr>
          <p:cNvPr id="11" name="object 11">
            <a:extLst>
              <a:ext uri="{FF2B5EF4-FFF2-40B4-BE49-F238E27FC236}">
                <a16:creationId xmlns:a16="http://schemas.microsoft.com/office/drawing/2014/main" id="{1623B127-A93C-8AD0-7767-0B0AA27386D5}"/>
              </a:ext>
            </a:extLst>
          </p:cNvPr>
          <p:cNvGrpSpPr/>
          <p:nvPr/>
        </p:nvGrpSpPr>
        <p:grpSpPr>
          <a:xfrm>
            <a:off x="4983479" y="2971800"/>
            <a:ext cx="1173480" cy="1172210"/>
            <a:chOff x="4983479" y="2971800"/>
            <a:chExt cx="1173480" cy="1172210"/>
          </a:xfrm>
        </p:grpSpPr>
        <p:pic>
          <p:nvPicPr>
            <p:cNvPr id="12" name="object 12">
              <a:extLst>
                <a:ext uri="{FF2B5EF4-FFF2-40B4-BE49-F238E27FC236}">
                  <a16:creationId xmlns:a16="http://schemas.microsoft.com/office/drawing/2014/main" id="{F538E9D8-1743-0E68-100C-17E4D0A86B09}"/>
                </a:ext>
              </a:extLst>
            </p:cNvPr>
            <p:cNvPicPr/>
            <p:nvPr/>
          </p:nvPicPr>
          <p:blipFill>
            <a:blip r:embed="rId6" cstate="print"/>
            <a:stretch>
              <a:fillRect/>
            </a:stretch>
          </p:blipFill>
          <p:spPr>
            <a:xfrm>
              <a:off x="4983479" y="2971800"/>
              <a:ext cx="868679" cy="867156"/>
            </a:xfrm>
            <a:prstGeom prst="rect">
              <a:avLst/>
            </a:prstGeom>
          </p:spPr>
        </p:pic>
        <p:sp>
          <p:nvSpPr>
            <p:cNvPr id="13" name="object 13">
              <a:extLst>
                <a:ext uri="{FF2B5EF4-FFF2-40B4-BE49-F238E27FC236}">
                  <a16:creationId xmlns:a16="http://schemas.microsoft.com/office/drawing/2014/main" id="{15053866-E6EA-3200-64EF-E3F85E070E5B}"/>
                </a:ext>
              </a:extLst>
            </p:cNvPr>
            <p:cNvSpPr/>
            <p:nvPr/>
          </p:nvSpPr>
          <p:spPr>
            <a:xfrm>
              <a:off x="5180076" y="32156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4" name="object 14">
              <a:extLst>
                <a:ext uri="{FF2B5EF4-FFF2-40B4-BE49-F238E27FC236}">
                  <a16:creationId xmlns:a16="http://schemas.microsoft.com/office/drawing/2014/main" id="{7ACAF20D-7ABD-B574-2D97-132A2A15583E}"/>
                </a:ext>
              </a:extLst>
            </p:cNvPr>
            <p:cNvPicPr/>
            <p:nvPr/>
          </p:nvPicPr>
          <p:blipFill>
            <a:blip r:embed="rId6" cstate="print"/>
            <a:stretch>
              <a:fillRect/>
            </a:stretch>
          </p:blipFill>
          <p:spPr>
            <a:xfrm>
              <a:off x="5135879" y="3124200"/>
              <a:ext cx="868679" cy="867156"/>
            </a:xfrm>
            <a:prstGeom prst="rect">
              <a:avLst/>
            </a:prstGeom>
          </p:spPr>
        </p:pic>
        <p:sp>
          <p:nvSpPr>
            <p:cNvPr id="15" name="object 15">
              <a:extLst>
                <a:ext uri="{FF2B5EF4-FFF2-40B4-BE49-F238E27FC236}">
                  <a16:creationId xmlns:a16="http://schemas.microsoft.com/office/drawing/2014/main" id="{3D8C225D-79D6-9FFC-DE0C-7D5F1302FAFD}"/>
                </a:ext>
              </a:extLst>
            </p:cNvPr>
            <p:cNvSpPr/>
            <p:nvPr/>
          </p:nvSpPr>
          <p:spPr>
            <a:xfrm>
              <a:off x="5332476" y="33680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6" name="object 16">
              <a:extLst>
                <a:ext uri="{FF2B5EF4-FFF2-40B4-BE49-F238E27FC236}">
                  <a16:creationId xmlns:a16="http://schemas.microsoft.com/office/drawing/2014/main" id="{D3A7C2B5-B0FD-7E6A-64EF-518ADEABB521}"/>
                </a:ext>
              </a:extLst>
            </p:cNvPr>
            <p:cNvPicPr/>
            <p:nvPr/>
          </p:nvPicPr>
          <p:blipFill>
            <a:blip r:embed="rId6" cstate="print"/>
            <a:stretch>
              <a:fillRect/>
            </a:stretch>
          </p:blipFill>
          <p:spPr>
            <a:xfrm>
              <a:off x="5288279" y="3276600"/>
              <a:ext cx="868679" cy="867156"/>
            </a:xfrm>
            <a:prstGeom prst="rect">
              <a:avLst/>
            </a:prstGeom>
          </p:spPr>
        </p:pic>
      </p:grpSp>
    </p:spTree>
    <p:extLst>
      <p:ext uri="{BB962C8B-B14F-4D97-AF65-F5344CB8AC3E}">
        <p14:creationId xmlns:p14="http://schemas.microsoft.com/office/powerpoint/2010/main" val="63063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E056-1DB4-11A8-2272-59CE078BD96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A3938E3-BCB8-BB02-E74A-6B351E4AD7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54515E4-A1F7-CC08-B8B7-4C390205FC6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Adding Papers</a:t>
            </a:r>
          </a:p>
        </p:txBody>
      </p:sp>
      <p:sp>
        <p:nvSpPr>
          <p:cNvPr id="2" name="object 3">
            <a:extLst>
              <a:ext uri="{FF2B5EF4-FFF2-40B4-BE49-F238E27FC236}">
                <a16:creationId xmlns:a16="http://schemas.microsoft.com/office/drawing/2014/main" id="{72557A48-4E0B-144B-08FF-5253BE2D9D50}"/>
              </a:ext>
            </a:extLst>
          </p:cNvPr>
          <p:cNvSpPr txBox="1"/>
          <p:nvPr/>
        </p:nvSpPr>
        <p:spPr>
          <a:xfrm>
            <a:off x="449580" y="1005839"/>
            <a:ext cx="7609840" cy="497205"/>
          </a:xfrm>
          <a:prstGeom prst="rect">
            <a:avLst/>
          </a:prstGeom>
          <a:solidFill>
            <a:srgbClr val="D9D9D9"/>
          </a:solidFill>
          <a:ln w="9525">
            <a:solidFill>
              <a:srgbClr val="000000"/>
            </a:solidFill>
          </a:ln>
        </p:spPr>
        <p:txBody>
          <a:bodyPr vert="horz" wrap="square" lIns="0" tIns="114935" rIns="0" bIns="0" rtlCol="0">
            <a:spAutoFit/>
          </a:bodyPr>
          <a:lstStyle/>
          <a:p>
            <a:pPr marL="84455" algn="ctr">
              <a:lnSpc>
                <a:spcPct val="100000"/>
              </a:lnSpc>
              <a:spcBef>
                <a:spcPts val="905"/>
              </a:spcBef>
            </a:pPr>
            <a:r>
              <a:rPr sz="1600" b="1" dirty="0">
                <a:solidFill>
                  <a:srgbClr val="1B1F2E"/>
                </a:solidFill>
                <a:latin typeface="Arial"/>
                <a:cs typeface="Arial"/>
              </a:rPr>
              <a:t>Download</a:t>
            </a:r>
            <a:r>
              <a:rPr sz="1600" dirty="0">
                <a:solidFill>
                  <a:srgbClr val="1B1F2E"/>
                </a:solidFill>
                <a:latin typeface="Arial MT"/>
                <a:cs typeface="Arial MT"/>
              </a:rPr>
              <a:t>:</a:t>
            </a:r>
            <a:r>
              <a:rPr sz="1600" spc="-65" dirty="0">
                <a:solidFill>
                  <a:srgbClr val="1B1F2E"/>
                </a:solidFill>
                <a:latin typeface="Arial MT"/>
                <a:cs typeface="Arial MT"/>
              </a:rPr>
              <a:t> </a:t>
            </a:r>
            <a:r>
              <a:rPr sz="1600" u="sng" spc="-10" dirty="0">
                <a:solidFill>
                  <a:srgbClr val="288DC0"/>
                </a:solidFill>
                <a:uFill>
                  <a:solidFill>
                    <a:srgbClr val="288DC0"/>
                  </a:solidFill>
                </a:uFill>
                <a:latin typeface="Arial MT"/>
                <a:cs typeface="Arial MT"/>
                <a:hlinkClick r:id="rId3"/>
              </a:rPr>
              <a:t>https://www.zotero.org/download/</a:t>
            </a:r>
            <a:endParaRPr sz="1600">
              <a:latin typeface="Arial MT"/>
              <a:cs typeface="Arial MT"/>
            </a:endParaRPr>
          </a:p>
        </p:txBody>
      </p:sp>
      <p:grpSp>
        <p:nvGrpSpPr>
          <p:cNvPr id="17" name="object 4">
            <a:extLst>
              <a:ext uri="{FF2B5EF4-FFF2-40B4-BE49-F238E27FC236}">
                <a16:creationId xmlns:a16="http://schemas.microsoft.com/office/drawing/2014/main" id="{BFD37361-283D-E902-EB0A-CDC86DB86DE1}"/>
              </a:ext>
            </a:extLst>
          </p:cNvPr>
          <p:cNvGrpSpPr/>
          <p:nvPr/>
        </p:nvGrpSpPr>
        <p:grpSpPr>
          <a:xfrm>
            <a:off x="1023747" y="3203067"/>
            <a:ext cx="2440940" cy="1724660"/>
            <a:chOff x="1023747" y="3203067"/>
            <a:chExt cx="2440940" cy="1724660"/>
          </a:xfrm>
        </p:grpSpPr>
        <p:pic>
          <p:nvPicPr>
            <p:cNvPr id="18" name="object 5">
              <a:extLst>
                <a:ext uri="{FF2B5EF4-FFF2-40B4-BE49-F238E27FC236}">
                  <a16:creationId xmlns:a16="http://schemas.microsoft.com/office/drawing/2014/main" id="{BCC10AF5-6DF8-9AA2-C9D0-21B809B8084B}"/>
                </a:ext>
              </a:extLst>
            </p:cNvPr>
            <p:cNvPicPr/>
            <p:nvPr/>
          </p:nvPicPr>
          <p:blipFill>
            <a:blip r:embed="rId4" cstate="print"/>
            <a:stretch>
              <a:fillRect/>
            </a:stretch>
          </p:blipFill>
          <p:spPr>
            <a:xfrm>
              <a:off x="1216382" y="3432638"/>
              <a:ext cx="2050837" cy="1466972"/>
            </a:xfrm>
            <a:prstGeom prst="rect">
              <a:avLst/>
            </a:prstGeom>
          </p:spPr>
        </p:pic>
        <p:sp>
          <p:nvSpPr>
            <p:cNvPr id="19" name="object 6">
              <a:extLst>
                <a:ext uri="{FF2B5EF4-FFF2-40B4-BE49-F238E27FC236}">
                  <a16:creationId xmlns:a16="http://schemas.microsoft.com/office/drawing/2014/main" id="{E5EB498D-1CB5-0B0E-2973-31B194AB25E2}"/>
                </a:ext>
              </a:extLst>
            </p:cNvPr>
            <p:cNvSpPr/>
            <p:nvPr/>
          </p:nvSpPr>
          <p:spPr>
            <a:xfrm>
              <a:off x="1028509" y="3207829"/>
              <a:ext cx="2431415" cy="1715135"/>
            </a:xfrm>
            <a:custGeom>
              <a:avLst/>
              <a:gdLst/>
              <a:ahLst/>
              <a:cxnLst/>
              <a:rect l="l" t="t" r="r" b="b"/>
              <a:pathLst>
                <a:path w="2431415" h="1715135">
                  <a:moveTo>
                    <a:pt x="0" y="1714881"/>
                  </a:moveTo>
                  <a:lnTo>
                    <a:pt x="2431161" y="1714881"/>
                  </a:lnTo>
                  <a:lnTo>
                    <a:pt x="2431161" y="0"/>
                  </a:lnTo>
                  <a:lnTo>
                    <a:pt x="0" y="0"/>
                  </a:lnTo>
                  <a:lnTo>
                    <a:pt x="0" y="1714881"/>
                  </a:lnTo>
                  <a:close/>
                </a:path>
              </a:pathLst>
            </a:custGeom>
            <a:ln w="9525">
              <a:solidFill>
                <a:srgbClr val="000000"/>
              </a:solidFill>
            </a:ln>
          </p:spPr>
          <p:txBody>
            <a:bodyPr wrap="square" lIns="0" tIns="0" rIns="0" bIns="0" rtlCol="0"/>
            <a:lstStyle/>
            <a:p>
              <a:endParaRPr/>
            </a:p>
          </p:txBody>
        </p:sp>
      </p:grpSp>
      <p:grpSp>
        <p:nvGrpSpPr>
          <p:cNvPr id="20" name="object 7">
            <a:extLst>
              <a:ext uri="{FF2B5EF4-FFF2-40B4-BE49-F238E27FC236}">
                <a16:creationId xmlns:a16="http://schemas.microsoft.com/office/drawing/2014/main" id="{43C3FC1A-A803-DC73-74EB-8B44D4EF7498}"/>
              </a:ext>
            </a:extLst>
          </p:cNvPr>
          <p:cNvGrpSpPr/>
          <p:nvPr/>
        </p:nvGrpSpPr>
        <p:grpSpPr>
          <a:xfrm>
            <a:off x="776858" y="2312987"/>
            <a:ext cx="2925445" cy="802640"/>
            <a:chOff x="776858" y="2312987"/>
            <a:chExt cx="2925445" cy="802640"/>
          </a:xfrm>
        </p:grpSpPr>
        <p:pic>
          <p:nvPicPr>
            <p:cNvPr id="21" name="object 8">
              <a:extLst>
                <a:ext uri="{FF2B5EF4-FFF2-40B4-BE49-F238E27FC236}">
                  <a16:creationId xmlns:a16="http://schemas.microsoft.com/office/drawing/2014/main" id="{5B2F9BD5-25EA-3BD1-9607-2D260CE3E3AE}"/>
                </a:ext>
              </a:extLst>
            </p:cNvPr>
            <p:cNvPicPr/>
            <p:nvPr/>
          </p:nvPicPr>
          <p:blipFill>
            <a:blip r:embed="rId5" cstate="print"/>
            <a:stretch>
              <a:fillRect/>
            </a:stretch>
          </p:blipFill>
          <p:spPr>
            <a:xfrm>
              <a:off x="786383" y="2322575"/>
              <a:ext cx="2906267" cy="754380"/>
            </a:xfrm>
            <a:prstGeom prst="rect">
              <a:avLst/>
            </a:prstGeom>
          </p:spPr>
        </p:pic>
        <p:sp>
          <p:nvSpPr>
            <p:cNvPr id="22" name="object 9">
              <a:extLst>
                <a:ext uri="{FF2B5EF4-FFF2-40B4-BE49-F238E27FC236}">
                  <a16:creationId xmlns:a16="http://schemas.microsoft.com/office/drawing/2014/main" id="{7781A2AA-BD64-9FF8-007E-3144E35EC0BC}"/>
                </a:ext>
              </a:extLst>
            </p:cNvPr>
            <p:cNvSpPr/>
            <p:nvPr/>
          </p:nvSpPr>
          <p:spPr>
            <a:xfrm>
              <a:off x="781621" y="2317750"/>
              <a:ext cx="2915920" cy="763905"/>
            </a:xfrm>
            <a:custGeom>
              <a:avLst/>
              <a:gdLst/>
              <a:ahLst/>
              <a:cxnLst/>
              <a:rect l="l" t="t" r="r" b="b"/>
              <a:pathLst>
                <a:path w="2915920" h="763905">
                  <a:moveTo>
                    <a:pt x="0" y="763905"/>
                  </a:moveTo>
                  <a:lnTo>
                    <a:pt x="2915792" y="763905"/>
                  </a:lnTo>
                  <a:lnTo>
                    <a:pt x="2915792" y="0"/>
                  </a:lnTo>
                  <a:lnTo>
                    <a:pt x="0" y="0"/>
                  </a:lnTo>
                  <a:lnTo>
                    <a:pt x="0" y="763905"/>
                  </a:lnTo>
                  <a:close/>
                </a:path>
              </a:pathLst>
            </a:custGeom>
            <a:ln w="9525">
              <a:solidFill>
                <a:srgbClr val="000000"/>
              </a:solidFill>
            </a:ln>
          </p:spPr>
          <p:txBody>
            <a:bodyPr wrap="square" lIns="0" tIns="0" rIns="0" bIns="0" rtlCol="0"/>
            <a:lstStyle/>
            <a:p>
              <a:endParaRPr/>
            </a:p>
          </p:txBody>
        </p:sp>
        <p:pic>
          <p:nvPicPr>
            <p:cNvPr id="23" name="object 10">
              <a:extLst>
                <a:ext uri="{FF2B5EF4-FFF2-40B4-BE49-F238E27FC236}">
                  <a16:creationId xmlns:a16="http://schemas.microsoft.com/office/drawing/2014/main" id="{18452D1A-ED78-A20D-2583-EFF17191CAF5}"/>
                </a:ext>
              </a:extLst>
            </p:cNvPr>
            <p:cNvPicPr/>
            <p:nvPr/>
          </p:nvPicPr>
          <p:blipFill>
            <a:blip r:embed="rId6" cstate="print"/>
            <a:stretch>
              <a:fillRect/>
            </a:stretch>
          </p:blipFill>
          <p:spPr>
            <a:xfrm>
              <a:off x="2520695" y="2572499"/>
              <a:ext cx="536435" cy="542556"/>
            </a:xfrm>
            <a:prstGeom prst="rect">
              <a:avLst/>
            </a:prstGeom>
          </p:spPr>
        </p:pic>
        <p:sp>
          <p:nvSpPr>
            <p:cNvPr id="25" name="object 11">
              <a:extLst>
                <a:ext uri="{FF2B5EF4-FFF2-40B4-BE49-F238E27FC236}">
                  <a16:creationId xmlns:a16="http://schemas.microsoft.com/office/drawing/2014/main" id="{92C7D2BB-055E-EB42-FB87-7792A05DEFB1}"/>
                </a:ext>
              </a:extLst>
            </p:cNvPr>
            <p:cNvSpPr/>
            <p:nvPr/>
          </p:nvSpPr>
          <p:spPr>
            <a:xfrm>
              <a:off x="2573273" y="2602229"/>
              <a:ext cx="436245" cy="441959"/>
            </a:xfrm>
            <a:custGeom>
              <a:avLst/>
              <a:gdLst/>
              <a:ahLst/>
              <a:cxnLst/>
              <a:rect l="l" t="t" r="r" b="b"/>
              <a:pathLst>
                <a:path w="436244" h="441960">
                  <a:moveTo>
                    <a:pt x="435863" y="0"/>
                  </a:moveTo>
                  <a:lnTo>
                    <a:pt x="0" y="0"/>
                  </a:lnTo>
                  <a:lnTo>
                    <a:pt x="0" y="441960"/>
                  </a:lnTo>
                  <a:lnTo>
                    <a:pt x="435863" y="441960"/>
                  </a:lnTo>
                  <a:lnTo>
                    <a:pt x="435863" y="0"/>
                  </a:lnTo>
                  <a:close/>
                </a:path>
              </a:pathLst>
            </a:custGeom>
            <a:solidFill>
              <a:srgbClr val="EB0044">
                <a:alpha val="5882"/>
              </a:srgbClr>
            </a:solidFill>
          </p:spPr>
          <p:txBody>
            <a:bodyPr wrap="square" lIns="0" tIns="0" rIns="0" bIns="0" rtlCol="0"/>
            <a:lstStyle/>
            <a:p>
              <a:endParaRPr/>
            </a:p>
          </p:txBody>
        </p:sp>
        <p:sp>
          <p:nvSpPr>
            <p:cNvPr id="26" name="object 12">
              <a:extLst>
                <a:ext uri="{FF2B5EF4-FFF2-40B4-BE49-F238E27FC236}">
                  <a16:creationId xmlns:a16="http://schemas.microsoft.com/office/drawing/2014/main" id="{2AA9393D-6471-C693-A921-EF74F8F77C87}"/>
                </a:ext>
              </a:extLst>
            </p:cNvPr>
            <p:cNvSpPr/>
            <p:nvPr/>
          </p:nvSpPr>
          <p:spPr>
            <a:xfrm>
              <a:off x="2573273" y="2602229"/>
              <a:ext cx="436245" cy="441959"/>
            </a:xfrm>
            <a:custGeom>
              <a:avLst/>
              <a:gdLst/>
              <a:ahLst/>
              <a:cxnLst/>
              <a:rect l="l" t="t" r="r" b="b"/>
              <a:pathLst>
                <a:path w="436244" h="441960">
                  <a:moveTo>
                    <a:pt x="0" y="441960"/>
                  </a:moveTo>
                  <a:lnTo>
                    <a:pt x="435863" y="441960"/>
                  </a:lnTo>
                  <a:lnTo>
                    <a:pt x="435863" y="0"/>
                  </a:lnTo>
                  <a:lnTo>
                    <a:pt x="0" y="0"/>
                  </a:lnTo>
                  <a:lnTo>
                    <a:pt x="0" y="441960"/>
                  </a:lnTo>
                  <a:close/>
                </a:path>
              </a:pathLst>
            </a:custGeom>
            <a:ln w="19050">
              <a:solidFill>
                <a:srgbClr val="EB0044"/>
              </a:solidFill>
            </a:ln>
          </p:spPr>
          <p:txBody>
            <a:bodyPr wrap="square" lIns="0" tIns="0" rIns="0" bIns="0" rtlCol="0"/>
            <a:lstStyle/>
            <a:p>
              <a:endParaRPr/>
            </a:p>
          </p:txBody>
        </p:sp>
      </p:grpSp>
      <p:sp>
        <p:nvSpPr>
          <p:cNvPr id="27" name="object 13">
            <a:extLst>
              <a:ext uri="{FF2B5EF4-FFF2-40B4-BE49-F238E27FC236}">
                <a16:creationId xmlns:a16="http://schemas.microsoft.com/office/drawing/2014/main" id="{2B62D003-C364-1131-0986-E840F28E8E9E}"/>
              </a:ext>
            </a:extLst>
          </p:cNvPr>
          <p:cNvSpPr txBox="1"/>
          <p:nvPr/>
        </p:nvSpPr>
        <p:spPr>
          <a:xfrm>
            <a:off x="569468" y="1547596"/>
            <a:ext cx="3316604" cy="665480"/>
          </a:xfrm>
          <a:prstGeom prst="rect">
            <a:avLst/>
          </a:prstGeom>
        </p:spPr>
        <p:txBody>
          <a:bodyPr vert="horz" wrap="square" lIns="0" tIns="12700" rIns="0" bIns="0" rtlCol="0">
            <a:spAutoFit/>
          </a:bodyPr>
          <a:lstStyle/>
          <a:p>
            <a:pPr marL="12700" marR="5080" indent="167640">
              <a:lnSpc>
                <a:spcPct val="150000"/>
              </a:lnSpc>
              <a:spcBef>
                <a:spcPts val="100"/>
              </a:spcBef>
            </a:pPr>
            <a:r>
              <a:rPr sz="1400" dirty="0">
                <a:solidFill>
                  <a:srgbClr val="1B1F2E"/>
                </a:solidFill>
                <a:latin typeface="Arial MT"/>
                <a:cs typeface="Arial MT"/>
              </a:rPr>
              <a:t>Add</a:t>
            </a:r>
            <a:r>
              <a:rPr sz="1400" spc="-25" dirty="0">
                <a:solidFill>
                  <a:srgbClr val="1B1F2E"/>
                </a:solidFill>
                <a:latin typeface="Arial MT"/>
                <a:cs typeface="Arial MT"/>
              </a:rPr>
              <a:t> </a:t>
            </a:r>
            <a:r>
              <a:rPr sz="1400" dirty="0">
                <a:solidFill>
                  <a:srgbClr val="1B1F2E"/>
                </a:solidFill>
                <a:latin typeface="Arial MT"/>
                <a:cs typeface="Arial MT"/>
              </a:rPr>
              <a:t>browser</a:t>
            </a:r>
            <a:r>
              <a:rPr sz="1400" spc="-40" dirty="0">
                <a:solidFill>
                  <a:srgbClr val="1B1F2E"/>
                </a:solidFill>
                <a:latin typeface="Arial MT"/>
                <a:cs typeface="Arial MT"/>
              </a:rPr>
              <a:t> </a:t>
            </a:r>
            <a:r>
              <a:rPr sz="1400" dirty="0">
                <a:solidFill>
                  <a:srgbClr val="1B1F2E"/>
                </a:solidFill>
                <a:latin typeface="Arial MT"/>
                <a:cs typeface="Arial MT"/>
              </a:rPr>
              <a:t>connector</a:t>
            </a:r>
            <a:r>
              <a:rPr sz="1400" spc="-60" dirty="0">
                <a:solidFill>
                  <a:srgbClr val="1B1F2E"/>
                </a:solidFill>
                <a:latin typeface="Arial MT"/>
                <a:cs typeface="Arial MT"/>
              </a:rPr>
              <a:t> </a:t>
            </a:r>
            <a:r>
              <a:rPr sz="1400" dirty="0">
                <a:solidFill>
                  <a:srgbClr val="1B1F2E"/>
                </a:solidFill>
                <a:latin typeface="Arial MT"/>
                <a:cs typeface="Arial MT"/>
              </a:rPr>
              <a:t>to</a:t>
            </a:r>
            <a:r>
              <a:rPr sz="1400" spc="-30" dirty="0">
                <a:solidFill>
                  <a:srgbClr val="1B1F2E"/>
                </a:solidFill>
                <a:latin typeface="Arial MT"/>
                <a:cs typeface="Arial MT"/>
              </a:rPr>
              <a:t> </a:t>
            </a:r>
            <a:r>
              <a:rPr sz="1400" dirty="0">
                <a:solidFill>
                  <a:srgbClr val="1B1F2E"/>
                </a:solidFill>
                <a:latin typeface="Arial MT"/>
                <a:cs typeface="Arial MT"/>
              </a:rPr>
              <a:t>add</a:t>
            </a:r>
            <a:r>
              <a:rPr sz="1400" spc="-35" dirty="0">
                <a:solidFill>
                  <a:srgbClr val="1B1F2E"/>
                </a:solidFill>
                <a:latin typeface="Arial MT"/>
                <a:cs typeface="Arial MT"/>
              </a:rPr>
              <a:t> </a:t>
            </a:r>
            <a:r>
              <a:rPr sz="1400" spc="-10" dirty="0">
                <a:solidFill>
                  <a:srgbClr val="1B1F2E"/>
                </a:solidFill>
                <a:latin typeface="Arial MT"/>
                <a:cs typeface="Arial MT"/>
              </a:rPr>
              <a:t>papers </a:t>
            </a:r>
            <a:r>
              <a:rPr sz="1400" dirty="0">
                <a:solidFill>
                  <a:srgbClr val="1B1F2E"/>
                </a:solidFill>
                <a:latin typeface="Arial MT"/>
                <a:cs typeface="Arial MT"/>
              </a:rPr>
              <a:t>with</a:t>
            </a:r>
            <a:r>
              <a:rPr sz="1400" spc="-5" dirty="0">
                <a:solidFill>
                  <a:srgbClr val="1B1F2E"/>
                </a:solidFill>
                <a:latin typeface="Arial MT"/>
                <a:cs typeface="Arial MT"/>
              </a:rPr>
              <a:t> </a:t>
            </a:r>
            <a:r>
              <a:rPr sz="1400" dirty="0">
                <a:solidFill>
                  <a:srgbClr val="1B1F2E"/>
                </a:solidFill>
                <a:latin typeface="Arial MT"/>
                <a:cs typeface="Arial MT"/>
              </a:rPr>
              <a:t>button</a:t>
            </a:r>
            <a:r>
              <a:rPr sz="1400" spc="-50" dirty="0">
                <a:solidFill>
                  <a:srgbClr val="1B1F2E"/>
                </a:solidFill>
                <a:latin typeface="Arial MT"/>
                <a:cs typeface="Arial MT"/>
              </a:rPr>
              <a:t> </a:t>
            </a:r>
            <a:r>
              <a:rPr sz="1400" dirty="0">
                <a:solidFill>
                  <a:srgbClr val="1B1F2E"/>
                </a:solidFill>
                <a:latin typeface="Arial MT"/>
                <a:cs typeface="Arial MT"/>
              </a:rPr>
              <a:t>in</a:t>
            </a:r>
            <a:r>
              <a:rPr sz="1400" spc="-15" dirty="0">
                <a:solidFill>
                  <a:srgbClr val="1B1F2E"/>
                </a:solidFill>
                <a:latin typeface="Arial MT"/>
                <a:cs typeface="Arial MT"/>
              </a:rPr>
              <a:t> </a:t>
            </a:r>
            <a:r>
              <a:rPr sz="1400" dirty="0">
                <a:solidFill>
                  <a:srgbClr val="1B1F2E"/>
                </a:solidFill>
                <a:latin typeface="Arial MT"/>
                <a:cs typeface="Arial MT"/>
              </a:rPr>
              <a:t>search</a:t>
            </a:r>
            <a:r>
              <a:rPr sz="1400" spc="-50" dirty="0">
                <a:solidFill>
                  <a:srgbClr val="1B1F2E"/>
                </a:solidFill>
                <a:latin typeface="Arial MT"/>
                <a:cs typeface="Arial MT"/>
              </a:rPr>
              <a:t> </a:t>
            </a:r>
            <a:r>
              <a:rPr sz="1400" dirty="0">
                <a:solidFill>
                  <a:srgbClr val="1B1F2E"/>
                </a:solidFill>
                <a:latin typeface="Arial MT"/>
                <a:cs typeface="Arial MT"/>
              </a:rPr>
              <a:t>bar</a:t>
            </a:r>
            <a:r>
              <a:rPr sz="1400" spc="-30" dirty="0">
                <a:solidFill>
                  <a:srgbClr val="1B1F2E"/>
                </a:solidFill>
                <a:latin typeface="Arial MT"/>
                <a:cs typeface="Arial MT"/>
              </a:rPr>
              <a:t> </a:t>
            </a:r>
            <a:r>
              <a:rPr sz="1400" dirty="0">
                <a:solidFill>
                  <a:srgbClr val="1B1F2E"/>
                </a:solidFill>
                <a:latin typeface="Arial MT"/>
                <a:cs typeface="Arial MT"/>
              </a:rPr>
              <a:t>or</a:t>
            </a:r>
            <a:r>
              <a:rPr sz="1400" spc="-25" dirty="0">
                <a:solidFill>
                  <a:srgbClr val="1B1F2E"/>
                </a:solidFill>
                <a:latin typeface="Arial MT"/>
                <a:cs typeface="Arial MT"/>
              </a:rPr>
              <a:t> </a:t>
            </a:r>
            <a:r>
              <a:rPr sz="1400" dirty="0">
                <a:solidFill>
                  <a:srgbClr val="1B1F2E"/>
                </a:solidFill>
                <a:latin typeface="Arial MT"/>
                <a:cs typeface="Arial MT"/>
              </a:rPr>
              <a:t>with right</a:t>
            </a:r>
            <a:r>
              <a:rPr sz="1400" spc="-35" dirty="0">
                <a:solidFill>
                  <a:srgbClr val="1B1F2E"/>
                </a:solidFill>
                <a:latin typeface="Arial MT"/>
                <a:cs typeface="Arial MT"/>
              </a:rPr>
              <a:t> </a:t>
            </a:r>
            <a:r>
              <a:rPr sz="1400" spc="-10" dirty="0">
                <a:solidFill>
                  <a:srgbClr val="1B1F2E"/>
                </a:solidFill>
                <a:latin typeface="Arial MT"/>
                <a:cs typeface="Arial MT"/>
              </a:rPr>
              <a:t>click</a:t>
            </a:r>
            <a:endParaRPr sz="1400">
              <a:latin typeface="Arial MT"/>
              <a:cs typeface="Arial MT"/>
            </a:endParaRPr>
          </a:p>
        </p:txBody>
      </p:sp>
      <p:sp>
        <p:nvSpPr>
          <p:cNvPr id="28" name="object 14">
            <a:extLst>
              <a:ext uri="{FF2B5EF4-FFF2-40B4-BE49-F238E27FC236}">
                <a16:creationId xmlns:a16="http://schemas.microsoft.com/office/drawing/2014/main" id="{2594AD16-07BD-7142-EB97-09DB16B96F7B}"/>
              </a:ext>
            </a:extLst>
          </p:cNvPr>
          <p:cNvSpPr txBox="1"/>
          <p:nvPr/>
        </p:nvSpPr>
        <p:spPr>
          <a:xfrm>
            <a:off x="5153914" y="1545034"/>
            <a:ext cx="2734310" cy="665480"/>
          </a:xfrm>
          <a:prstGeom prst="rect">
            <a:avLst/>
          </a:prstGeom>
        </p:spPr>
        <p:txBody>
          <a:bodyPr vert="horz" wrap="square" lIns="0" tIns="118745" rIns="0" bIns="0" rtlCol="0">
            <a:spAutoFit/>
          </a:bodyPr>
          <a:lstStyle/>
          <a:p>
            <a:pPr algn="ctr">
              <a:lnSpc>
                <a:spcPct val="100000"/>
              </a:lnSpc>
              <a:spcBef>
                <a:spcPts val="935"/>
              </a:spcBef>
            </a:pPr>
            <a:r>
              <a:rPr sz="1400" dirty="0">
                <a:solidFill>
                  <a:srgbClr val="1B1F2E"/>
                </a:solidFill>
                <a:latin typeface="Arial MT"/>
                <a:cs typeface="Arial MT"/>
              </a:rPr>
              <a:t>Drag</a:t>
            </a:r>
            <a:r>
              <a:rPr sz="1400" spc="-45" dirty="0">
                <a:solidFill>
                  <a:srgbClr val="1B1F2E"/>
                </a:solidFill>
                <a:latin typeface="Arial MT"/>
                <a:cs typeface="Arial MT"/>
              </a:rPr>
              <a:t> </a:t>
            </a:r>
            <a:r>
              <a:rPr sz="1400" dirty="0">
                <a:solidFill>
                  <a:srgbClr val="1B1F2E"/>
                </a:solidFill>
                <a:latin typeface="Arial MT"/>
                <a:cs typeface="Arial MT"/>
              </a:rPr>
              <a:t>downloaded</a:t>
            </a:r>
            <a:r>
              <a:rPr sz="1400" spc="-40" dirty="0">
                <a:solidFill>
                  <a:srgbClr val="1B1F2E"/>
                </a:solidFill>
                <a:latin typeface="Arial MT"/>
                <a:cs typeface="Arial MT"/>
              </a:rPr>
              <a:t> </a:t>
            </a:r>
            <a:r>
              <a:rPr sz="1400" dirty="0">
                <a:solidFill>
                  <a:srgbClr val="1B1F2E"/>
                </a:solidFill>
                <a:latin typeface="Arial MT"/>
                <a:cs typeface="Arial MT"/>
              </a:rPr>
              <a:t>papers</a:t>
            </a:r>
            <a:r>
              <a:rPr sz="1400" spc="-55" dirty="0">
                <a:solidFill>
                  <a:srgbClr val="1B1F2E"/>
                </a:solidFill>
                <a:latin typeface="Arial MT"/>
                <a:cs typeface="Arial MT"/>
              </a:rPr>
              <a:t> </a:t>
            </a:r>
            <a:r>
              <a:rPr sz="1400" dirty="0">
                <a:solidFill>
                  <a:srgbClr val="1B1F2E"/>
                </a:solidFill>
                <a:latin typeface="Arial MT"/>
                <a:cs typeface="Arial MT"/>
              </a:rPr>
              <a:t>into</a:t>
            </a:r>
            <a:r>
              <a:rPr sz="1400" spc="-40" dirty="0">
                <a:solidFill>
                  <a:srgbClr val="1B1F2E"/>
                </a:solidFill>
                <a:latin typeface="Arial MT"/>
                <a:cs typeface="Arial MT"/>
              </a:rPr>
              <a:t> </a:t>
            </a:r>
            <a:r>
              <a:rPr sz="1400" spc="-20" dirty="0">
                <a:solidFill>
                  <a:srgbClr val="1B1F2E"/>
                </a:solidFill>
                <a:latin typeface="Arial MT"/>
                <a:cs typeface="Arial MT"/>
              </a:rPr>
              <a:t>your</a:t>
            </a:r>
            <a:endParaRPr sz="1400">
              <a:latin typeface="Arial MT"/>
              <a:cs typeface="Arial MT"/>
            </a:endParaRPr>
          </a:p>
          <a:p>
            <a:pPr marL="1905" algn="ctr">
              <a:lnSpc>
                <a:spcPct val="100000"/>
              </a:lnSpc>
              <a:spcBef>
                <a:spcPts val="840"/>
              </a:spcBef>
            </a:pPr>
            <a:r>
              <a:rPr sz="1400" dirty="0">
                <a:solidFill>
                  <a:srgbClr val="1B1F2E"/>
                </a:solidFill>
                <a:latin typeface="Arial MT"/>
                <a:cs typeface="Arial MT"/>
              </a:rPr>
              <a:t>Zotero</a:t>
            </a:r>
            <a:r>
              <a:rPr sz="1400" spc="-6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grpSp>
        <p:nvGrpSpPr>
          <p:cNvPr id="29" name="object 15">
            <a:extLst>
              <a:ext uri="{FF2B5EF4-FFF2-40B4-BE49-F238E27FC236}">
                <a16:creationId xmlns:a16="http://schemas.microsoft.com/office/drawing/2014/main" id="{25377F11-14D8-C51B-5CAF-EA2482655B49}"/>
              </a:ext>
            </a:extLst>
          </p:cNvPr>
          <p:cNvGrpSpPr/>
          <p:nvPr/>
        </p:nvGrpSpPr>
        <p:grpSpPr>
          <a:xfrm>
            <a:off x="4399343" y="2342007"/>
            <a:ext cx="4276090" cy="2585720"/>
            <a:chOff x="4399343" y="2342007"/>
            <a:chExt cx="4276090" cy="2585720"/>
          </a:xfrm>
        </p:grpSpPr>
        <p:pic>
          <p:nvPicPr>
            <p:cNvPr id="30" name="object 16">
              <a:extLst>
                <a:ext uri="{FF2B5EF4-FFF2-40B4-BE49-F238E27FC236}">
                  <a16:creationId xmlns:a16="http://schemas.microsoft.com/office/drawing/2014/main" id="{CBAD21E3-08FB-CA91-08D9-26559EBBAABB}"/>
                </a:ext>
              </a:extLst>
            </p:cNvPr>
            <p:cNvPicPr/>
            <p:nvPr/>
          </p:nvPicPr>
          <p:blipFill>
            <a:blip r:embed="rId7" cstate="print"/>
            <a:stretch>
              <a:fillRect/>
            </a:stretch>
          </p:blipFill>
          <p:spPr>
            <a:xfrm>
              <a:off x="4408931" y="2351532"/>
              <a:ext cx="4256532" cy="2566416"/>
            </a:xfrm>
            <a:prstGeom prst="rect">
              <a:avLst/>
            </a:prstGeom>
          </p:spPr>
        </p:pic>
        <p:sp>
          <p:nvSpPr>
            <p:cNvPr id="31" name="object 17">
              <a:extLst>
                <a:ext uri="{FF2B5EF4-FFF2-40B4-BE49-F238E27FC236}">
                  <a16:creationId xmlns:a16="http://schemas.microsoft.com/office/drawing/2014/main" id="{3A5084AF-B67D-E308-E4DF-370F18C76B66}"/>
                </a:ext>
              </a:extLst>
            </p:cNvPr>
            <p:cNvSpPr/>
            <p:nvPr/>
          </p:nvSpPr>
          <p:spPr>
            <a:xfrm>
              <a:off x="4404105" y="2346769"/>
              <a:ext cx="4266565" cy="2576195"/>
            </a:xfrm>
            <a:custGeom>
              <a:avLst/>
              <a:gdLst/>
              <a:ahLst/>
              <a:cxnLst/>
              <a:rect l="l" t="t" r="r" b="b"/>
              <a:pathLst>
                <a:path w="4266565" h="2576195">
                  <a:moveTo>
                    <a:pt x="0" y="2575941"/>
                  </a:moveTo>
                  <a:lnTo>
                    <a:pt x="4266057" y="2575941"/>
                  </a:lnTo>
                  <a:lnTo>
                    <a:pt x="4266057" y="0"/>
                  </a:lnTo>
                  <a:lnTo>
                    <a:pt x="0" y="0"/>
                  </a:lnTo>
                  <a:lnTo>
                    <a:pt x="0" y="2575941"/>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59278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B64AA32-AF44-9EFE-CD9A-81337CBE84DD}"/>
              </a:ext>
            </a:extLst>
          </p:cNvPr>
          <p:cNvSpPr txBox="1"/>
          <p:nvPr/>
        </p:nvSpPr>
        <p:spPr>
          <a:xfrm>
            <a:off x="763625" y="1068146"/>
            <a:ext cx="257746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1B1F2E"/>
                </a:solidFill>
                <a:latin typeface="Arial MT"/>
                <a:cs typeface="Arial MT"/>
              </a:rPr>
              <a:t>Organize</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0" dirty="0">
                <a:solidFill>
                  <a:srgbClr val="1B1F2E"/>
                </a:solidFill>
                <a:latin typeface="Arial MT"/>
                <a:cs typeface="Arial MT"/>
              </a:rPr>
              <a:t> </a:t>
            </a:r>
            <a:r>
              <a:rPr sz="1600" dirty="0">
                <a:solidFill>
                  <a:srgbClr val="1B1F2E"/>
                </a:solidFill>
                <a:latin typeface="Arial MT"/>
                <a:cs typeface="Arial MT"/>
              </a:rPr>
              <a:t>into</a:t>
            </a:r>
            <a:r>
              <a:rPr sz="1600" spc="-35" dirty="0">
                <a:solidFill>
                  <a:srgbClr val="1B1F2E"/>
                </a:solidFill>
                <a:latin typeface="Arial MT"/>
                <a:cs typeface="Arial MT"/>
              </a:rPr>
              <a:t> </a:t>
            </a:r>
            <a:r>
              <a:rPr sz="1600" spc="-10" dirty="0">
                <a:solidFill>
                  <a:srgbClr val="1B1F2E"/>
                </a:solidFill>
                <a:latin typeface="Arial MT"/>
                <a:cs typeface="Arial MT"/>
              </a:rPr>
              <a:t>folders</a:t>
            </a:r>
            <a:endParaRPr sz="1600" dirty="0">
              <a:latin typeface="Arial MT"/>
              <a:cs typeface="Arial MT"/>
            </a:endParaRPr>
          </a:p>
          <a:p>
            <a:pPr marL="1270" algn="ctr">
              <a:lnSpc>
                <a:spcPct val="100000"/>
              </a:lnSpc>
              <a:spcBef>
                <a:spcPts val="5"/>
              </a:spcBef>
            </a:pPr>
            <a:r>
              <a:rPr sz="1600" dirty="0">
                <a:solidFill>
                  <a:srgbClr val="1B1F2E"/>
                </a:solidFill>
                <a:latin typeface="Arial MT"/>
                <a:cs typeface="Arial MT"/>
              </a:rPr>
              <a:t>by</a:t>
            </a:r>
            <a:r>
              <a:rPr sz="1600" spc="-45" dirty="0">
                <a:solidFill>
                  <a:srgbClr val="1B1F2E"/>
                </a:solidFill>
                <a:latin typeface="Arial MT"/>
                <a:cs typeface="Arial MT"/>
              </a:rPr>
              <a:t> </a:t>
            </a:r>
            <a:r>
              <a:rPr sz="1600" dirty="0">
                <a:solidFill>
                  <a:srgbClr val="1B1F2E"/>
                </a:solidFill>
                <a:latin typeface="Arial MT"/>
                <a:cs typeface="Arial MT"/>
              </a:rPr>
              <a:t>topic,</a:t>
            </a:r>
            <a:r>
              <a:rPr sz="1600" spc="-45" dirty="0">
                <a:solidFill>
                  <a:srgbClr val="1B1F2E"/>
                </a:solidFill>
                <a:latin typeface="Arial MT"/>
                <a:cs typeface="Arial MT"/>
              </a:rPr>
              <a:t> </a:t>
            </a:r>
            <a:r>
              <a:rPr sz="1600" dirty="0">
                <a:solidFill>
                  <a:srgbClr val="1B1F2E"/>
                </a:solidFill>
                <a:latin typeface="Arial MT"/>
                <a:cs typeface="Arial MT"/>
              </a:rPr>
              <a:t>project,</a:t>
            </a:r>
            <a:r>
              <a:rPr sz="1600" spc="-3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p:txBody>
      </p:sp>
      <p:grpSp>
        <p:nvGrpSpPr>
          <p:cNvPr id="3" name="object 4">
            <a:extLst>
              <a:ext uri="{FF2B5EF4-FFF2-40B4-BE49-F238E27FC236}">
                <a16:creationId xmlns:a16="http://schemas.microsoft.com/office/drawing/2014/main" id="{3D4A53CF-B017-C9AD-4E4E-866C3C20BCD3}"/>
              </a:ext>
            </a:extLst>
          </p:cNvPr>
          <p:cNvGrpSpPr/>
          <p:nvPr/>
        </p:nvGrpSpPr>
        <p:grpSpPr>
          <a:xfrm>
            <a:off x="763143" y="1740026"/>
            <a:ext cx="2594610" cy="3215005"/>
            <a:chOff x="763143" y="1740026"/>
            <a:chExt cx="2594610" cy="3215005"/>
          </a:xfrm>
        </p:grpSpPr>
        <p:pic>
          <p:nvPicPr>
            <p:cNvPr id="4" name="object 5">
              <a:extLst>
                <a:ext uri="{FF2B5EF4-FFF2-40B4-BE49-F238E27FC236}">
                  <a16:creationId xmlns:a16="http://schemas.microsoft.com/office/drawing/2014/main" id="{636EFA15-25F7-CBA9-5D37-D1D9AD6F0C0B}"/>
                </a:ext>
              </a:extLst>
            </p:cNvPr>
            <p:cNvPicPr/>
            <p:nvPr/>
          </p:nvPicPr>
          <p:blipFill>
            <a:blip r:embed="rId2" cstate="print"/>
            <a:stretch>
              <a:fillRect/>
            </a:stretch>
          </p:blipFill>
          <p:spPr>
            <a:xfrm>
              <a:off x="772668" y="1749551"/>
              <a:ext cx="2575560" cy="3075777"/>
            </a:xfrm>
            <a:prstGeom prst="rect">
              <a:avLst/>
            </a:prstGeom>
          </p:spPr>
        </p:pic>
        <p:sp>
          <p:nvSpPr>
            <p:cNvPr id="5" name="object 6">
              <a:extLst>
                <a:ext uri="{FF2B5EF4-FFF2-40B4-BE49-F238E27FC236}">
                  <a16:creationId xmlns:a16="http://schemas.microsoft.com/office/drawing/2014/main" id="{7E3C77D1-7AF4-EE9C-D6A9-32868DAEDB86}"/>
                </a:ext>
              </a:extLst>
            </p:cNvPr>
            <p:cNvSpPr/>
            <p:nvPr/>
          </p:nvSpPr>
          <p:spPr>
            <a:xfrm>
              <a:off x="767905" y="1744789"/>
              <a:ext cx="2585085" cy="3205480"/>
            </a:xfrm>
            <a:custGeom>
              <a:avLst/>
              <a:gdLst/>
              <a:ahLst/>
              <a:cxnLst/>
              <a:rect l="l" t="t" r="r" b="b"/>
              <a:pathLst>
                <a:path w="2585085" h="3205479">
                  <a:moveTo>
                    <a:pt x="0" y="3205353"/>
                  </a:moveTo>
                  <a:lnTo>
                    <a:pt x="2585085" y="3205353"/>
                  </a:lnTo>
                  <a:lnTo>
                    <a:pt x="2585085" y="0"/>
                  </a:lnTo>
                  <a:lnTo>
                    <a:pt x="0" y="0"/>
                  </a:lnTo>
                  <a:lnTo>
                    <a:pt x="0" y="3205353"/>
                  </a:lnTo>
                  <a:close/>
                </a:path>
              </a:pathLst>
            </a:custGeom>
            <a:ln w="9525">
              <a:solidFill>
                <a:srgbClr val="000000"/>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76C9D7AC-985C-2D9D-1C1D-8B5B11EA9D64}"/>
              </a:ext>
            </a:extLst>
          </p:cNvPr>
          <p:cNvSpPr txBox="1"/>
          <p:nvPr/>
        </p:nvSpPr>
        <p:spPr>
          <a:xfrm>
            <a:off x="4320540" y="1790700"/>
            <a:ext cx="4213860" cy="3040380"/>
          </a:xfrm>
          <a:prstGeom prst="rect">
            <a:avLst/>
          </a:prstGeom>
          <a:solidFill>
            <a:srgbClr val="D9D9D9"/>
          </a:solidFill>
          <a:ln w="9525">
            <a:solidFill>
              <a:srgbClr val="000000"/>
            </a:solidFill>
          </a:ln>
        </p:spPr>
        <p:txBody>
          <a:bodyPr vert="horz" wrap="square" lIns="0" tIns="22225" rIns="0" bIns="0" rtlCol="0">
            <a:spAutoFit/>
          </a:bodyPr>
          <a:lstStyle/>
          <a:p>
            <a:pPr marL="379095" marR="164465" indent="-287020">
              <a:lnSpc>
                <a:spcPct val="108000"/>
              </a:lnSpc>
              <a:spcBef>
                <a:spcPts val="175"/>
              </a:spcBef>
              <a:buChar char="•"/>
              <a:tabLst>
                <a:tab pos="379095" algn="l"/>
              </a:tabLst>
            </a:pPr>
            <a:r>
              <a:rPr sz="1600" dirty="0">
                <a:solidFill>
                  <a:srgbClr val="1B1F2E"/>
                </a:solidFill>
                <a:latin typeface="Arial MT"/>
                <a:cs typeface="Arial MT"/>
              </a:rPr>
              <a:t>Keep</a:t>
            </a:r>
            <a:r>
              <a:rPr sz="1600" spc="-35" dirty="0">
                <a:solidFill>
                  <a:srgbClr val="1B1F2E"/>
                </a:solidFill>
                <a:latin typeface="Arial MT"/>
                <a:cs typeface="Arial MT"/>
              </a:rPr>
              <a:t> </a:t>
            </a:r>
            <a:r>
              <a:rPr sz="1600" dirty="0">
                <a:solidFill>
                  <a:srgbClr val="1B1F2E"/>
                </a:solidFill>
                <a:latin typeface="Arial MT"/>
                <a:cs typeface="Arial MT"/>
              </a:rPr>
              <a:t>a</a:t>
            </a:r>
            <a:r>
              <a:rPr sz="1600" spc="-35" dirty="0">
                <a:solidFill>
                  <a:srgbClr val="1B1F2E"/>
                </a:solidFill>
                <a:latin typeface="Arial MT"/>
                <a:cs typeface="Arial MT"/>
              </a:rPr>
              <a:t> </a:t>
            </a:r>
            <a:r>
              <a:rPr sz="1600" dirty="0">
                <a:solidFill>
                  <a:srgbClr val="1B1F2E"/>
                </a:solidFill>
                <a:latin typeface="Arial MT"/>
                <a:cs typeface="Arial MT"/>
              </a:rPr>
              <a:t>“reading</a:t>
            </a:r>
            <a:r>
              <a:rPr sz="1600" spc="-25" dirty="0">
                <a:solidFill>
                  <a:srgbClr val="1B1F2E"/>
                </a:solidFill>
                <a:latin typeface="Arial MT"/>
                <a:cs typeface="Arial MT"/>
              </a:rPr>
              <a:t>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separate</a:t>
            </a:r>
            <a:r>
              <a:rPr sz="1600" spc="-20" dirty="0">
                <a:solidFill>
                  <a:srgbClr val="1B1F2E"/>
                </a:solidFill>
                <a:latin typeface="Arial MT"/>
                <a:cs typeface="Arial MT"/>
              </a:rPr>
              <a:t> </a:t>
            </a:r>
            <a:r>
              <a:rPr sz="1600" spc="-10" dirty="0">
                <a:solidFill>
                  <a:srgbClr val="1B1F2E"/>
                </a:solidFill>
                <a:latin typeface="Arial MT"/>
                <a:cs typeface="Arial MT"/>
              </a:rPr>
              <a:t>papers </a:t>
            </a:r>
            <a:r>
              <a:rPr sz="1600" dirty="0">
                <a:solidFill>
                  <a:srgbClr val="1B1F2E"/>
                </a:solidFill>
                <a:latin typeface="Arial MT"/>
                <a:cs typeface="Arial MT"/>
              </a:rPr>
              <a:t>that</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have</a:t>
            </a:r>
            <a:r>
              <a:rPr sz="1600" spc="-20" dirty="0">
                <a:solidFill>
                  <a:srgbClr val="1B1F2E"/>
                </a:solidFill>
                <a:latin typeface="Arial MT"/>
                <a:cs typeface="Arial MT"/>
              </a:rPr>
              <a:t> </a:t>
            </a:r>
            <a:r>
              <a:rPr sz="1600" dirty="0">
                <a:solidFill>
                  <a:srgbClr val="1B1F2E"/>
                </a:solidFill>
                <a:latin typeface="Arial MT"/>
                <a:cs typeface="Arial MT"/>
              </a:rPr>
              <a:t>not</a:t>
            </a:r>
            <a:r>
              <a:rPr sz="1600" spc="-40" dirty="0">
                <a:solidFill>
                  <a:srgbClr val="1B1F2E"/>
                </a:solidFill>
                <a:latin typeface="Arial MT"/>
                <a:cs typeface="Arial MT"/>
              </a:rPr>
              <a:t> </a:t>
            </a:r>
            <a:r>
              <a:rPr sz="1600" dirty="0">
                <a:solidFill>
                  <a:srgbClr val="1B1F2E"/>
                </a:solidFill>
                <a:latin typeface="Arial MT"/>
                <a:cs typeface="Arial MT"/>
              </a:rPr>
              <a:t>read</a:t>
            </a:r>
            <a:r>
              <a:rPr sz="1600" spc="-10" dirty="0">
                <a:solidFill>
                  <a:srgbClr val="1B1F2E"/>
                </a:solidFill>
                <a:latin typeface="Arial MT"/>
                <a:cs typeface="Arial MT"/>
              </a:rPr>
              <a:t> </a:t>
            </a:r>
            <a:r>
              <a:rPr sz="1600" dirty="0">
                <a:solidFill>
                  <a:srgbClr val="1B1F2E"/>
                </a:solidFill>
                <a:latin typeface="Arial MT"/>
                <a:cs typeface="Arial MT"/>
              </a:rPr>
              <a:t>yet</a:t>
            </a:r>
            <a:r>
              <a:rPr sz="1600" spc="-15" dirty="0">
                <a:solidFill>
                  <a:srgbClr val="1B1F2E"/>
                </a:solidFill>
                <a:latin typeface="Arial MT"/>
                <a:cs typeface="Arial MT"/>
              </a:rPr>
              <a:t> </a:t>
            </a:r>
            <a:r>
              <a:rPr sz="1600" dirty="0">
                <a:solidFill>
                  <a:srgbClr val="1B1F2E"/>
                </a:solidFill>
                <a:latin typeface="Arial MT"/>
                <a:cs typeface="Arial MT"/>
              </a:rPr>
              <a:t>and</a:t>
            </a:r>
            <a:r>
              <a:rPr sz="1600" spc="-20" dirty="0">
                <a:solidFill>
                  <a:srgbClr val="1B1F2E"/>
                </a:solidFill>
                <a:latin typeface="Arial MT"/>
                <a:cs typeface="Arial MT"/>
              </a:rPr>
              <a:t> </a:t>
            </a:r>
            <a:r>
              <a:rPr sz="1600" dirty="0">
                <a:solidFill>
                  <a:srgbClr val="1B1F2E"/>
                </a:solidFill>
                <a:latin typeface="Arial MT"/>
                <a:cs typeface="Arial MT"/>
              </a:rPr>
              <a:t>prune</a:t>
            </a:r>
            <a:r>
              <a:rPr sz="1600" spc="-30" dirty="0">
                <a:solidFill>
                  <a:srgbClr val="1B1F2E"/>
                </a:solidFill>
                <a:latin typeface="Arial MT"/>
                <a:cs typeface="Arial MT"/>
              </a:rPr>
              <a:t> </a:t>
            </a:r>
            <a:r>
              <a:rPr sz="1600" spc="-25" dirty="0">
                <a:solidFill>
                  <a:srgbClr val="1B1F2E"/>
                </a:solidFill>
                <a:latin typeface="Arial MT"/>
                <a:cs typeface="Arial MT"/>
              </a:rPr>
              <a:t>the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often.</a:t>
            </a:r>
            <a:r>
              <a:rPr sz="1600" spc="-10" dirty="0">
                <a:solidFill>
                  <a:srgbClr val="1B1F2E"/>
                </a:solidFill>
                <a:latin typeface="Arial MT"/>
                <a:cs typeface="Arial MT"/>
              </a:rPr>
              <a:t> </a:t>
            </a:r>
            <a:r>
              <a:rPr sz="1600" dirty="0">
                <a:solidFill>
                  <a:srgbClr val="1B1F2E"/>
                </a:solidFill>
                <a:latin typeface="Arial MT"/>
                <a:cs typeface="Arial MT"/>
              </a:rPr>
              <a:t>If</a:t>
            </a:r>
            <a:r>
              <a:rPr sz="1600" spc="-15" dirty="0">
                <a:solidFill>
                  <a:srgbClr val="1B1F2E"/>
                </a:solidFill>
                <a:latin typeface="Arial MT"/>
                <a:cs typeface="Arial MT"/>
              </a:rPr>
              <a:t> </a:t>
            </a:r>
            <a:r>
              <a:rPr sz="1600" dirty="0">
                <a:solidFill>
                  <a:srgbClr val="1B1F2E"/>
                </a:solidFill>
                <a:latin typeface="Arial MT"/>
                <a:cs typeface="Arial MT"/>
              </a:rPr>
              <a:t>you add</a:t>
            </a:r>
            <a:r>
              <a:rPr sz="1600" spc="-15" dirty="0">
                <a:solidFill>
                  <a:srgbClr val="1B1F2E"/>
                </a:solidFill>
                <a:latin typeface="Arial MT"/>
                <a:cs typeface="Arial MT"/>
              </a:rPr>
              <a:t> </a:t>
            </a:r>
            <a:r>
              <a:rPr sz="1600" dirty="0">
                <a:solidFill>
                  <a:srgbClr val="1B1F2E"/>
                </a:solidFill>
                <a:latin typeface="Arial MT"/>
                <a:cs typeface="Arial MT"/>
              </a:rPr>
              <a:t>lots</a:t>
            </a:r>
            <a:r>
              <a:rPr sz="1600" spc="-25" dirty="0">
                <a:solidFill>
                  <a:srgbClr val="1B1F2E"/>
                </a:solidFill>
                <a:latin typeface="Arial MT"/>
                <a:cs typeface="Arial MT"/>
              </a:rPr>
              <a:t> </a:t>
            </a:r>
            <a:r>
              <a:rPr sz="1600" dirty="0">
                <a:solidFill>
                  <a:srgbClr val="1B1F2E"/>
                </a:solidFill>
                <a:latin typeface="Arial MT"/>
                <a:cs typeface="Arial MT"/>
              </a:rPr>
              <a:t>of</a:t>
            </a:r>
            <a:r>
              <a:rPr sz="1600" spc="-10" dirty="0">
                <a:solidFill>
                  <a:srgbClr val="1B1F2E"/>
                </a:solidFill>
                <a:latin typeface="Arial MT"/>
                <a:cs typeface="Arial MT"/>
              </a:rPr>
              <a:t> random, </a:t>
            </a:r>
            <a:r>
              <a:rPr sz="1600" dirty="0">
                <a:solidFill>
                  <a:srgbClr val="1B1F2E"/>
                </a:solidFill>
                <a:latin typeface="Arial MT"/>
                <a:cs typeface="Arial MT"/>
              </a:rPr>
              <a:t>unread</a:t>
            </a:r>
            <a:r>
              <a:rPr sz="1600" spc="-30"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may</a:t>
            </a:r>
            <a:r>
              <a:rPr sz="1600" spc="-20" dirty="0">
                <a:solidFill>
                  <a:srgbClr val="1B1F2E"/>
                </a:solidFill>
                <a:latin typeface="Arial MT"/>
                <a:cs typeface="Arial MT"/>
              </a:rPr>
              <a:t> </a:t>
            </a:r>
            <a:r>
              <a:rPr sz="1600" dirty="0">
                <a:solidFill>
                  <a:srgbClr val="1B1F2E"/>
                </a:solidFill>
                <a:latin typeface="Arial MT"/>
                <a:cs typeface="Arial MT"/>
              </a:rPr>
              <a:t>end</a:t>
            </a:r>
            <a:r>
              <a:rPr sz="1600" spc="-40" dirty="0">
                <a:solidFill>
                  <a:srgbClr val="1B1F2E"/>
                </a:solidFill>
                <a:latin typeface="Arial MT"/>
                <a:cs typeface="Arial MT"/>
              </a:rPr>
              <a:t> </a:t>
            </a:r>
            <a:r>
              <a:rPr sz="1600" dirty="0">
                <a:solidFill>
                  <a:srgbClr val="1B1F2E"/>
                </a:solidFill>
                <a:latin typeface="Arial MT"/>
                <a:cs typeface="Arial MT"/>
              </a:rPr>
              <a:t>up</a:t>
            </a:r>
            <a:r>
              <a:rPr sz="1600" spc="-25"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spc="-50" dirty="0">
                <a:solidFill>
                  <a:srgbClr val="1B1F2E"/>
                </a:solidFill>
                <a:latin typeface="Arial MT"/>
                <a:cs typeface="Arial MT"/>
              </a:rPr>
              <a:t>a </a:t>
            </a:r>
            <a:r>
              <a:rPr sz="1600" dirty="0">
                <a:solidFill>
                  <a:srgbClr val="1B1F2E"/>
                </a:solidFill>
                <a:latin typeface="Arial MT"/>
                <a:cs typeface="Arial MT"/>
              </a:rPr>
              <a:t>cluttered</a:t>
            </a:r>
            <a:r>
              <a:rPr sz="1600" spc="-4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difficult</a:t>
            </a:r>
            <a:r>
              <a:rPr sz="1600" spc="-5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use</a:t>
            </a:r>
            <a:r>
              <a:rPr sz="1600" spc="-45" dirty="0">
                <a:solidFill>
                  <a:srgbClr val="1B1F2E"/>
                </a:solidFill>
                <a:latin typeface="Arial MT"/>
                <a:cs typeface="Arial MT"/>
              </a:rPr>
              <a:t> </a:t>
            </a:r>
            <a:r>
              <a:rPr sz="1600" spc="-10" dirty="0">
                <a:solidFill>
                  <a:srgbClr val="1B1F2E"/>
                </a:solidFill>
                <a:latin typeface="Arial MT"/>
                <a:cs typeface="Arial MT"/>
              </a:rPr>
              <a:t>library.</a:t>
            </a:r>
            <a:endParaRPr sz="1600">
              <a:latin typeface="Arial MT"/>
              <a:cs typeface="Arial MT"/>
            </a:endParaRPr>
          </a:p>
          <a:p>
            <a:pPr marL="379095" marR="88265" indent="-287020" algn="just">
              <a:lnSpc>
                <a:spcPct val="107900"/>
              </a:lnSpc>
              <a:spcBef>
                <a:spcPts val="1205"/>
              </a:spcBef>
              <a:buChar char="•"/>
              <a:tabLst>
                <a:tab pos="379095" algn="l"/>
                <a:tab pos="380365" algn="l"/>
              </a:tabLst>
            </a:pPr>
            <a:r>
              <a:rPr sz="1600" dirty="0">
                <a:solidFill>
                  <a:srgbClr val="1B1F2E"/>
                </a:solidFill>
                <a:latin typeface="Arial MT"/>
                <a:cs typeface="Arial MT"/>
              </a:rPr>
              <a:t>	Add</a:t>
            </a:r>
            <a:r>
              <a:rPr sz="1600" spc="-35" dirty="0">
                <a:solidFill>
                  <a:srgbClr val="1B1F2E"/>
                </a:solidFill>
                <a:latin typeface="Arial MT"/>
                <a:cs typeface="Arial MT"/>
              </a:rPr>
              <a:t> </a:t>
            </a:r>
            <a:r>
              <a:rPr sz="1600" dirty="0">
                <a:solidFill>
                  <a:srgbClr val="1B1F2E"/>
                </a:solidFill>
                <a:latin typeface="Arial MT"/>
                <a:cs typeface="Arial MT"/>
              </a:rPr>
              <a:t>tags</a:t>
            </a:r>
            <a:r>
              <a:rPr sz="1600" spc="-2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ensure</a:t>
            </a:r>
            <a:r>
              <a:rPr sz="1600" spc="-30" dirty="0">
                <a:solidFill>
                  <a:srgbClr val="1B1F2E"/>
                </a:solidFill>
                <a:latin typeface="Arial MT"/>
                <a:cs typeface="Arial MT"/>
              </a:rPr>
              <a:t> </a:t>
            </a:r>
            <a:r>
              <a:rPr sz="1600" dirty="0">
                <a:solidFill>
                  <a:srgbClr val="1B1F2E"/>
                </a:solidFill>
                <a:latin typeface="Arial MT"/>
                <a:cs typeface="Arial MT"/>
              </a:rPr>
              <a:t>citations</a:t>
            </a:r>
            <a:r>
              <a:rPr sz="1600" spc="-40" dirty="0">
                <a:solidFill>
                  <a:srgbClr val="1B1F2E"/>
                </a:solidFill>
                <a:latin typeface="Arial MT"/>
                <a:cs typeface="Arial MT"/>
              </a:rPr>
              <a:t> </a:t>
            </a:r>
            <a:r>
              <a:rPr sz="1600" dirty="0">
                <a:solidFill>
                  <a:srgbClr val="1B1F2E"/>
                </a:solidFill>
                <a:latin typeface="Arial MT"/>
                <a:cs typeface="Arial MT"/>
              </a:rPr>
              <a:t>are</a:t>
            </a:r>
            <a:r>
              <a:rPr sz="1600" spc="-30" dirty="0">
                <a:solidFill>
                  <a:srgbClr val="1B1F2E"/>
                </a:solidFill>
                <a:latin typeface="Arial MT"/>
                <a:cs typeface="Arial MT"/>
              </a:rPr>
              <a:t> </a:t>
            </a:r>
            <a:r>
              <a:rPr sz="1600" spc="-10" dirty="0">
                <a:solidFill>
                  <a:srgbClr val="1B1F2E"/>
                </a:solidFill>
                <a:latin typeface="Arial MT"/>
                <a:cs typeface="Arial MT"/>
              </a:rPr>
              <a:t>correct </a:t>
            </a:r>
            <a:r>
              <a:rPr sz="1600" dirty="0">
                <a:solidFill>
                  <a:srgbClr val="1B1F2E"/>
                </a:solidFill>
                <a:latin typeface="Arial MT"/>
                <a:cs typeface="Arial MT"/>
              </a:rPr>
              <a:t>when</a:t>
            </a:r>
            <a:r>
              <a:rPr sz="1600" spc="-30" dirty="0">
                <a:solidFill>
                  <a:srgbClr val="1B1F2E"/>
                </a:solidFill>
                <a:latin typeface="Arial MT"/>
                <a:cs typeface="Arial MT"/>
              </a:rPr>
              <a:t> </a:t>
            </a:r>
            <a:r>
              <a:rPr sz="1600" dirty="0">
                <a:solidFill>
                  <a:srgbClr val="1B1F2E"/>
                </a:solidFill>
                <a:latin typeface="Arial MT"/>
                <a:cs typeface="Arial MT"/>
              </a:rPr>
              <a:t>you</a:t>
            </a:r>
            <a:r>
              <a:rPr sz="1600" spc="-20" dirty="0">
                <a:solidFill>
                  <a:srgbClr val="1B1F2E"/>
                </a:solidFill>
                <a:latin typeface="Arial MT"/>
                <a:cs typeface="Arial MT"/>
              </a:rPr>
              <a:t> </a:t>
            </a:r>
            <a:r>
              <a:rPr sz="1600" dirty="0">
                <a:solidFill>
                  <a:srgbClr val="1B1F2E"/>
                </a:solidFill>
                <a:latin typeface="Arial MT"/>
                <a:cs typeface="Arial MT"/>
              </a:rPr>
              <a:t>first</a:t>
            </a:r>
            <a:r>
              <a:rPr sz="1600" spc="-25" dirty="0">
                <a:solidFill>
                  <a:srgbClr val="1B1F2E"/>
                </a:solidFill>
                <a:latin typeface="Arial MT"/>
                <a:cs typeface="Arial MT"/>
              </a:rPr>
              <a:t> </a:t>
            </a:r>
            <a:r>
              <a:rPr sz="1600" dirty="0">
                <a:solidFill>
                  <a:srgbClr val="1B1F2E"/>
                </a:solidFill>
                <a:latin typeface="Arial MT"/>
                <a:cs typeface="Arial MT"/>
              </a:rPr>
              <a:t>add</a:t>
            </a:r>
            <a:r>
              <a:rPr sz="1600" spc="-30" dirty="0">
                <a:solidFill>
                  <a:srgbClr val="1B1F2E"/>
                </a:solidFill>
                <a:latin typeface="Arial MT"/>
                <a:cs typeface="Arial MT"/>
              </a:rPr>
              <a:t> </a:t>
            </a:r>
            <a:r>
              <a:rPr sz="1600" dirty="0">
                <a:solidFill>
                  <a:srgbClr val="1B1F2E"/>
                </a:solidFill>
                <a:latin typeface="Arial MT"/>
                <a:cs typeface="Arial MT"/>
              </a:rPr>
              <a:t>a</a:t>
            </a:r>
            <a:r>
              <a:rPr sz="1600" spc="-40" dirty="0">
                <a:solidFill>
                  <a:srgbClr val="1B1F2E"/>
                </a:solidFill>
                <a:latin typeface="Arial MT"/>
                <a:cs typeface="Arial MT"/>
              </a:rPr>
              <a:t> </a:t>
            </a:r>
            <a:r>
              <a:rPr sz="1600" spc="-10" dirty="0">
                <a:solidFill>
                  <a:srgbClr val="1B1F2E"/>
                </a:solidFill>
                <a:latin typeface="Arial MT"/>
                <a:cs typeface="Arial MT"/>
              </a:rPr>
              <a:t>paper,</a:t>
            </a:r>
            <a:r>
              <a:rPr sz="1600" spc="-20" dirty="0">
                <a:solidFill>
                  <a:srgbClr val="1B1F2E"/>
                </a:solidFill>
                <a:latin typeface="Arial MT"/>
                <a:cs typeface="Arial MT"/>
              </a:rPr>
              <a:t> </a:t>
            </a:r>
            <a:r>
              <a:rPr sz="1600" dirty="0">
                <a:solidFill>
                  <a:srgbClr val="1B1F2E"/>
                </a:solidFill>
                <a:latin typeface="Arial MT"/>
                <a:cs typeface="Arial MT"/>
              </a:rPr>
              <a:t>otherwise</a:t>
            </a:r>
            <a:r>
              <a:rPr sz="1600" spc="-30" dirty="0">
                <a:solidFill>
                  <a:srgbClr val="1B1F2E"/>
                </a:solidFill>
                <a:latin typeface="Arial MT"/>
                <a:cs typeface="Arial MT"/>
              </a:rPr>
              <a:t> </a:t>
            </a:r>
            <a:r>
              <a:rPr sz="1600" spc="-20" dirty="0">
                <a:solidFill>
                  <a:srgbClr val="1B1F2E"/>
                </a:solidFill>
                <a:latin typeface="Arial MT"/>
                <a:cs typeface="Arial MT"/>
              </a:rPr>
              <a:t>risk </a:t>
            </a:r>
            <a:r>
              <a:rPr sz="1600" dirty="0">
                <a:solidFill>
                  <a:srgbClr val="1B1F2E"/>
                </a:solidFill>
                <a:latin typeface="Arial MT"/>
                <a:cs typeface="Arial MT"/>
              </a:rPr>
              <a:t>doing</a:t>
            </a:r>
            <a:r>
              <a:rPr sz="1600" spc="-50" dirty="0">
                <a:solidFill>
                  <a:srgbClr val="1B1F2E"/>
                </a:solidFill>
                <a:latin typeface="Arial MT"/>
                <a:cs typeface="Arial MT"/>
              </a:rPr>
              <a:t> </a:t>
            </a:r>
            <a:r>
              <a:rPr sz="1600" dirty="0">
                <a:solidFill>
                  <a:srgbClr val="1B1F2E"/>
                </a:solidFill>
                <a:latin typeface="Arial MT"/>
                <a:cs typeface="Arial MT"/>
              </a:rPr>
              <a:t>lots</a:t>
            </a:r>
            <a:r>
              <a:rPr sz="1600" spc="-3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organizational</a:t>
            </a:r>
            <a:r>
              <a:rPr sz="1600" spc="-45" dirty="0">
                <a:solidFill>
                  <a:srgbClr val="1B1F2E"/>
                </a:solidFill>
                <a:latin typeface="Arial MT"/>
                <a:cs typeface="Arial MT"/>
              </a:rPr>
              <a:t> </a:t>
            </a:r>
            <a:r>
              <a:rPr sz="1600" dirty="0">
                <a:solidFill>
                  <a:srgbClr val="1B1F2E"/>
                </a:solidFill>
                <a:latin typeface="Arial MT"/>
                <a:cs typeface="Arial MT"/>
              </a:rPr>
              <a:t>work</a:t>
            </a:r>
            <a:r>
              <a:rPr sz="1600" spc="-15" dirty="0">
                <a:solidFill>
                  <a:srgbClr val="1B1F2E"/>
                </a:solidFill>
                <a:latin typeface="Arial MT"/>
                <a:cs typeface="Arial MT"/>
              </a:rPr>
              <a:t> </a:t>
            </a:r>
            <a:r>
              <a:rPr sz="1600" spc="-20" dirty="0">
                <a:solidFill>
                  <a:srgbClr val="1B1F2E"/>
                </a:solidFill>
                <a:latin typeface="Arial MT"/>
                <a:cs typeface="Arial MT"/>
              </a:rPr>
              <a:t>later</a:t>
            </a:r>
            <a:endParaRPr sz="1600">
              <a:latin typeface="Arial MT"/>
              <a:cs typeface="Arial MT"/>
            </a:endParaRPr>
          </a:p>
          <a:p>
            <a:pPr marL="379095" indent="-286385">
              <a:lnSpc>
                <a:spcPct val="100000"/>
              </a:lnSpc>
              <a:spcBef>
                <a:spcPts val="1355"/>
              </a:spcBef>
              <a:buChar char="•"/>
              <a:tabLst>
                <a:tab pos="379095" algn="l"/>
              </a:tabLst>
            </a:pPr>
            <a:r>
              <a:rPr sz="1600" dirty="0">
                <a:solidFill>
                  <a:srgbClr val="1B1F2E"/>
                </a:solidFill>
                <a:latin typeface="Arial MT"/>
                <a:cs typeface="Arial MT"/>
              </a:rPr>
              <a:t>Link</a:t>
            </a:r>
            <a:r>
              <a:rPr sz="1600" spc="-50" dirty="0">
                <a:solidFill>
                  <a:srgbClr val="1B1F2E"/>
                </a:solidFill>
                <a:latin typeface="Arial MT"/>
                <a:cs typeface="Arial MT"/>
              </a:rPr>
              <a:t> </a:t>
            </a:r>
            <a:r>
              <a:rPr sz="1600" dirty="0">
                <a:solidFill>
                  <a:srgbClr val="1B1F2E"/>
                </a:solidFill>
                <a:latin typeface="Arial MT"/>
                <a:cs typeface="Arial MT"/>
              </a:rPr>
              <a:t>related</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help</a:t>
            </a:r>
            <a:r>
              <a:rPr sz="1600" spc="-50" dirty="0">
                <a:solidFill>
                  <a:srgbClr val="1B1F2E"/>
                </a:solidFill>
                <a:latin typeface="Arial MT"/>
                <a:cs typeface="Arial MT"/>
              </a:rPr>
              <a:t> </a:t>
            </a:r>
            <a:r>
              <a:rPr sz="1600" dirty="0">
                <a:solidFill>
                  <a:srgbClr val="1B1F2E"/>
                </a:solidFill>
                <a:latin typeface="Arial MT"/>
                <a:cs typeface="Arial MT"/>
              </a:rPr>
              <a:t>jump</a:t>
            </a:r>
            <a:r>
              <a:rPr sz="1600" spc="-40" dirty="0">
                <a:solidFill>
                  <a:srgbClr val="1B1F2E"/>
                </a:solidFill>
                <a:latin typeface="Arial MT"/>
                <a:cs typeface="Arial MT"/>
              </a:rPr>
              <a:t> </a:t>
            </a:r>
            <a:r>
              <a:rPr sz="1600" spc="-20" dirty="0">
                <a:solidFill>
                  <a:srgbClr val="1B1F2E"/>
                </a:solidFill>
                <a:latin typeface="Arial MT"/>
                <a:cs typeface="Arial MT"/>
              </a:rPr>
              <a:t>start</a:t>
            </a:r>
            <a:endParaRPr sz="1600">
              <a:latin typeface="Arial MT"/>
              <a:cs typeface="Arial MT"/>
            </a:endParaRPr>
          </a:p>
          <a:p>
            <a:pPr marL="379095">
              <a:lnSpc>
                <a:spcPct val="100000"/>
              </a:lnSpc>
              <a:spcBef>
                <a:spcPts val="155"/>
              </a:spcBef>
            </a:pPr>
            <a:r>
              <a:rPr sz="1600" dirty="0">
                <a:solidFill>
                  <a:srgbClr val="1B1F2E"/>
                </a:solidFill>
                <a:latin typeface="Arial MT"/>
                <a:cs typeface="Arial MT"/>
              </a:rPr>
              <a:t>future</a:t>
            </a:r>
            <a:r>
              <a:rPr sz="1600" spc="-30" dirty="0">
                <a:solidFill>
                  <a:srgbClr val="1B1F2E"/>
                </a:solidFill>
                <a:latin typeface="Arial MT"/>
                <a:cs typeface="Arial MT"/>
              </a:rPr>
              <a:t> </a:t>
            </a:r>
            <a:r>
              <a:rPr sz="1600" dirty="0">
                <a:solidFill>
                  <a:srgbClr val="1B1F2E"/>
                </a:solidFill>
                <a:latin typeface="Arial MT"/>
                <a:cs typeface="Arial MT"/>
              </a:rPr>
              <a:t>literature</a:t>
            </a:r>
            <a:r>
              <a:rPr sz="1600" spc="-45" dirty="0">
                <a:solidFill>
                  <a:srgbClr val="1B1F2E"/>
                </a:solidFill>
                <a:latin typeface="Arial MT"/>
                <a:cs typeface="Arial MT"/>
              </a:rPr>
              <a:t> </a:t>
            </a:r>
            <a:r>
              <a:rPr sz="1600" spc="-10" dirty="0">
                <a:solidFill>
                  <a:srgbClr val="1B1F2E"/>
                </a:solidFill>
                <a:latin typeface="Arial MT"/>
                <a:cs typeface="Arial MT"/>
              </a:rPr>
              <a:t>reviews</a:t>
            </a:r>
            <a:endParaRPr sz="1600">
              <a:latin typeface="Arial MT"/>
              <a:cs typeface="Arial MT"/>
            </a:endParaRPr>
          </a:p>
        </p:txBody>
      </p:sp>
      <p:sp>
        <p:nvSpPr>
          <p:cNvPr id="7" name="object 8">
            <a:extLst>
              <a:ext uri="{FF2B5EF4-FFF2-40B4-BE49-F238E27FC236}">
                <a16:creationId xmlns:a16="http://schemas.microsoft.com/office/drawing/2014/main" id="{BFC403C4-50B9-8B96-DD29-428BF483418C}"/>
              </a:ext>
            </a:extLst>
          </p:cNvPr>
          <p:cNvSpPr txBox="1"/>
          <p:nvPr/>
        </p:nvSpPr>
        <p:spPr>
          <a:xfrm>
            <a:off x="5453253" y="1193114"/>
            <a:ext cx="195198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B1F2E"/>
                </a:solidFill>
                <a:latin typeface="Arial"/>
                <a:cs typeface="Arial"/>
              </a:rPr>
              <a:t>Organization</a:t>
            </a:r>
            <a:r>
              <a:rPr sz="1800" b="1" spc="-60" dirty="0">
                <a:solidFill>
                  <a:srgbClr val="1B1F2E"/>
                </a:solidFill>
                <a:latin typeface="Arial"/>
                <a:cs typeface="Arial"/>
              </a:rPr>
              <a:t> </a:t>
            </a:r>
            <a:r>
              <a:rPr sz="1800" b="1" spc="-20" dirty="0">
                <a:solidFill>
                  <a:srgbClr val="1B1F2E"/>
                </a:solidFill>
                <a:latin typeface="Arial"/>
                <a:cs typeface="Arial"/>
              </a:rPr>
              <a:t>Tips</a:t>
            </a:r>
            <a:endParaRPr sz="1800">
              <a:latin typeface="Arial"/>
              <a:cs typeface="Arial"/>
            </a:endParaRPr>
          </a:p>
        </p:txBody>
      </p:sp>
      <p:sp>
        <p:nvSpPr>
          <p:cNvPr id="8" name="矩形 2">
            <a:extLst>
              <a:ext uri="{FF2B5EF4-FFF2-40B4-BE49-F238E27FC236}">
                <a16:creationId xmlns:a16="http://schemas.microsoft.com/office/drawing/2014/main" id="{30272401-CC42-CC67-85AA-5DBEDC413A6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9" name="TextBox 8">
            <a:extLst>
              <a:ext uri="{FF2B5EF4-FFF2-40B4-BE49-F238E27FC236}">
                <a16:creationId xmlns:a16="http://schemas.microsoft.com/office/drawing/2014/main" id="{4F2E35DA-E993-0160-310C-697D734E1A8E}"/>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Organizing Your Library</a:t>
            </a:r>
          </a:p>
        </p:txBody>
      </p:sp>
    </p:spTree>
    <p:extLst>
      <p:ext uri="{BB962C8B-B14F-4D97-AF65-F5344CB8AC3E}">
        <p14:creationId xmlns:p14="http://schemas.microsoft.com/office/powerpoint/2010/main" val="301504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DE785C2-EB69-C32E-9486-44829C1EA546}"/>
              </a:ext>
            </a:extLst>
          </p:cNvPr>
          <p:cNvSpPr txBox="1"/>
          <p:nvPr/>
        </p:nvSpPr>
        <p:spPr>
          <a:xfrm>
            <a:off x="572211" y="1154048"/>
            <a:ext cx="74536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Overleaf</a:t>
            </a:r>
            <a:r>
              <a:rPr sz="1800" spc="-45" dirty="0">
                <a:solidFill>
                  <a:srgbClr val="1B1F2E"/>
                </a:solidFill>
                <a:latin typeface="Arial MT"/>
                <a:cs typeface="Arial MT"/>
              </a:rPr>
              <a:t> </a:t>
            </a:r>
            <a:r>
              <a:rPr sz="1800" dirty="0">
                <a:solidFill>
                  <a:srgbClr val="1B1F2E"/>
                </a:solidFill>
                <a:latin typeface="Arial MT"/>
                <a:cs typeface="Arial MT"/>
              </a:rPr>
              <a:t>&gt;</a:t>
            </a:r>
            <a:r>
              <a:rPr sz="1800" spc="-114"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&gt;</a:t>
            </a:r>
            <a:r>
              <a:rPr sz="1800" spc="-125"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Settings</a:t>
            </a:r>
            <a:r>
              <a:rPr sz="1800" spc="-20" dirty="0">
                <a:solidFill>
                  <a:srgbClr val="1B1F2E"/>
                </a:solidFill>
                <a:latin typeface="Arial MT"/>
                <a:cs typeface="Arial MT"/>
              </a:rPr>
              <a:t> </a:t>
            </a:r>
            <a:r>
              <a:rPr sz="1800" dirty="0">
                <a:solidFill>
                  <a:srgbClr val="1B1F2E"/>
                </a:solidFill>
                <a:latin typeface="Arial MT"/>
                <a:cs typeface="Arial MT"/>
              </a:rPr>
              <a:t>&gt;</a:t>
            </a:r>
            <a:r>
              <a:rPr sz="1800" spc="-25" dirty="0">
                <a:solidFill>
                  <a:srgbClr val="1B1F2E"/>
                </a:solidFill>
                <a:latin typeface="Arial MT"/>
                <a:cs typeface="Arial MT"/>
              </a:rPr>
              <a:t> </a:t>
            </a:r>
            <a:r>
              <a:rPr sz="1800" dirty="0">
                <a:solidFill>
                  <a:srgbClr val="1B1F2E"/>
                </a:solidFill>
                <a:latin typeface="Arial MT"/>
                <a:cs typeface="Arial MT"/>
              </a:rPr>
              <a:t>Zotero</a:t>
            </a:r>
            <a:r>
              <a:rPr sz="1800" spc="-30" dirty="0">
                <a:solidFill>
                  <a:srgbClr val="1B1F2E"/>
                </a:solidFill>
                <a:latin typeface="Arial MT"/>
                <a:cs typeface="Arial MT"/>
              </a:rPr>
              <a:t> </a:t>
            </a:r>
            <a:r>
              <a:rPr sz="1800" dirty="0">
                <a:solidFill>
                  <a:srgbClr val="1B1F2E"/>
                </a:solidFill>
                <a:latin typeface="Arial MT"/>
                <a:cs typeface="Arial MT"/>
              </a:rPr>
              <a:t>Integration</a:t>
            </a:r>
            <a:r>
              <a:rPr sz="1800" spc="-20" dirty="0">
                <a:solidFill>
                  <a:srgbClr val="1B1F2E"/>
                </a:solidFill>
                <a:latin typeface="Arial MT"/>
                <a:cs typeface="Arial MT"/>
              </a:rPr>
              <a:t> </a:t>
            </a:r>
            <a:r>
              <a:rPr sz="1800" dirty="0">
                <a:solidFill>
                  <a:srgbClr val="1B1F2E"/>
                </a:solidFill>
                <a:latin typeface="Arial MT"/>
                <a:cs typeface="Arial MT"/>
              </a:rPr>
              <a:t>(or</a:t>
            </a:r>
            <a:r>
              <a:rPr sz="1800" spc="-20" dirty="0">
                <a:solidFill>
                  <a:srgbClr val="1B1F2E"/>
                </a:solidFill>
                <a:latin typeface="Arial MT"/>
                <a:cs typeface="Arial MT"/>
              </a:rPr>
              <a:t> </a:t>
            </a:r>
            <a:r>
              <a:rPr sz="1800" spc="-10" dirty="0">
                <a:solidFill>
                  <a:srgbClr val="1B1F2E"/>
                </a:solidFill>
                <a:latin typeface="Arial MT"/>
                <a:cs typeface="Arial MT"/>
              </a:rPr>
              <a:t>Mendeley)</a:t>
            </a:r>
            <a:endParaRPr sz="1800" dirty="0">
              <a:latin typeface="Arial MT"/>
              <a:cs typeface="Arial MT"/>
            </a:endParaRPr>
          </a:p>
        </p:txBody>
      </p:sp>
      <p:grpSp>
        <p:nvGrpSpPr>
          <p:cNvPr id="3" name="object 4">
            <a:extLst>
              <a:ext uri="{FF2B5EF4-FFF2-40B4-BE49-F238E27FC236}">
                <a16:creationId xmlns:a16="http://schemas.microsoft.com/office/drawing/2014/main" id="{4A1C1995-1868-A2F6-FC9D-8504C59A0204}"/>
              </a:ext>
            </a:extLst>
          </p:cNvPr>
          <p:cNvGrpSpPr/>
          <p:nvPr/>
        </p:nvGrpSpPr>
        <p:grpSpPr>
          <a:xfrm>
            <a:off x="2171382" y="1523555"/>
            <a:ext cx="4413250" cy="944244"/>
            <a:chOff x="2171382" y="1523555"/>
            <a:chExt cx="4413250" cy="944244"/>
          </a:xfrm>
        </p:grpSpPr>
        <p:pic>
          <p:nvPicPr>
            <p:cNvPr id="4" name="object 5">
              <a:extLst>
                <a:ext uri="{FF2B5EF4-FFF2-40B4-BE49-F238E27FC236}">
                  <a16:creationId xmlns:a16="http://schemas.microsoft.com/office/drawing/2014/main" id="{211DE73C-8776-20A7-DB6C-9EDA9B1B17DD}"/>
                </a:ext>
              </a:extLst>
            </p:cNvPr>
            <p:cNvPicPr/>
            <p:nvPr/>
          </p:nvPicPr>
          <p:blipFill>
            <a:blip r:embed="rId2" cstate="print"/>
            <a:stretch>
              <a:fillRect/>
            </a:stretch>
          </p:blipFill>
          <p:spPr>
            <a:xfrm>
              <a:off x="2334422" y="1660048"/>
              <a:ext cx="4026438" cy="694635"/>
            </a:xfrm>
            <a:prstGeom prst="rect">
              <a:avLst/>
            </a:prstGeom>
          </p:spPr>
        </p:pic>
        <p:sp>
          <p:nvSpPr>
            <p:cNvPr id="5" name="object 6">
              <a:extLst>
                <a:ext uri="{FF2B5EF4-FFF2-40B4-BE49-F238E27FC236}">
                  <a16:creationId xmlns:a16="http://schemas.microsoft.com/office/drawing/2014/main" id="{C2E18E84-A646-4B3A-2D15-F29752C3C64D}"/>
                </a:ext>
              </a:extLst>
            </p:cNvPr>
            <p:cNvSpPr/>
            <p:nvPr/>
          </p:nvSpPr>
          <p:spPr>
            <a:xfrm>
              <a:off x="2176145" y="1528317"/>
              <a:ext cx="4403725" cy="934719"/>
            </a:xfrm>
            <a:custGeom>
              <a:avLst/>
              <a:gdLst/>
              <a:ahLst/>
              <a:cxnLst/>
              <a:rect l="l" t="t" r="r" b="b"/>
              <a:pathLst>
                <a:path w="4403725" h="934719">
                  <a:moveTo>
                    <a:pt x="0" y="934592"/>
                  </a:moveTo>
                  <a:lnTo>
                    <a:pt x="4403216" y="934592"/>
                  </a:lnTo>
                  <a:lnTo>
                    <a:pt x="4403216" y="0"/>
                  </a:lnTo>
                  <a:lnTo>
                    <a:pt x="0" y="0"/>
                  </a:lnTo>
                  <a:lnTo>
                    <a:pt x="0" y="934592"/>
                  </a:lnTo>
                  <a:close/>
                </a:path>
              </a:pathLst>
            </a:custGeom>
            <a:ln w="9524">
              <a:solidFill>
                <a:srgbClr val="000000"/>
              </a:solidFill>
            </a:ln>
          </p:spPr>
          <p:txBody>
            <a:bodyPr wrap="square" lIns="0" tIns="0" rIns="0" bIns="0" rtlCol="0"/>
            <a:lstStyle/>
            <a:p>
              <a:endParaRPr/>
            </a:p>
          </p:txBody>
        </p:sp>
      </p:grpSp>
      <p:grpSp>
        <p:nvGrpSpPr>
          <p:cNvPr id="6" name="object 7">
            <a:extLst>
              <a:ext uri="{FF2B5EF4-FFF2-40B4-BE49-F238E27FC236}">
                <a16:creationId xmlns:a16="http://schemas.microsoft.com/office/drawing/2014/main" id="{20FF9597-17F6-2397-C862-D3CE0F4FA1BE}"/>
              </a:ext>
            </a:extLst>
          </p:cNvPr>
          <p:cNvGrpSpPr/>
          <p:nvPr/>
        </p:nvGrpSpPr>
        <p:grpSpPr>
          <a:xfrm>
            <a:off x="686943" y="3050667"/>
            <a:ext cx="7567930" cy="1889125"/>
            <a:chOff x="686943" y="3050667"/>
            <a:chExt cx="7567930" cy="1889125"/>
          </a:xfrm>
        </p:grpSpPr>
        <p:pic>
          <p:nvPicPr>
            <p:cNvPr id="7" name="object 8">
              <a:extLst>
                <a:ext uri="{FF2B5EF4-FFF2-40B4-BE49-F238E27FC236}">
                  <a16:creationId xmlns:a16="http://schemas.microsoft.com/office/drawing/2014/main" id="{934B945C-76ED-38EA-BC3F-505D3116462D}"/>
                </a:ext>
              </a:extLst>
            </p:cNvPr>
            <p:cNvPicPr/>
            <p:nvPr/>
          </p:nvPicPr>
          <p:blipFill>
            <a:blip r:embed="rId3" cstate="print"/>
            <a:stretch>
              <a:fillRect/>
            </a:stretch>
          </p:blipFill>
          <p:spPr>
            <a:xfrm>
              <a:off x="696468" y="3060192"/>
              <a:ext cx="7548372" cy="1869948"/>
            </a:xfrm>
            <a:prstGeom prst="rect">
              <a:avLst/>
            </a:prstGeom>
          </p:spPr>
        </p:pic>
        <p:sp>
          <p:nvSpPr>
            <p:cNvPr id="8" name="object 9">
              <a:extLst>
                <a:ext uri="{FF2B5EF4-FFF2-40B4-BE49-F238E27FC236}">
                  <a16:creationId xmlns:a16="http://schemas.microsoft.com/office/drawing/2014/main" id="{2776A9C5-25F2-04D6-1EE5-C13F2DBCB718}"/>
                </a:ext>
              </a:extLst>
            </p:cNvPr>
            <p:cNvSpPr/>
            <p:nvPr/>
          </p:nvSpPr>
          <p:spPr>
            <a:xfrm>
              <a:off x="691705" y="3055429"/>
              <a:ext cx="7558405" cy="1879600"/>
            </a:xfrm>
            <a:custGeom>
              <a:avLst/>
              <a:gdLst/>
              <a:ahLst/>
              <a:cxnLst/>
              <a:rect l="l" t="t" r="r" b="b"/>
              <a:pathLst>
                <a:path w="7558405" h="1879600">
                  <a:moveTo>
                    <a:pt x="0" y="1879473"/>
                  </a:moveTo>
                  <a:lnTo>
                    <a:pt x="7557897" y="1879473"/>
                  </a:lnTo>
                  <a:lnTo>
                    <a:pt x="7557897" y="0"/>
                  </a:lnTo>
                  <a:lnTo>
                    <a:pt x="0" y="0"/>
                  </a:lnTo>
                  <a:lnTo>
                    <a:pt x="0" y="1879473"/>
                  </a:lnTo>
                  <a:close/>
                </a:path>
              </a:pathLst>
            </a:custGeom>
            <a:ln w="9525">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FA901044-8BF9-7798-D5D6-DC0B82D4B784}"/>
              </a:ext>
            </a:extLst>
          </p:cNvPr>
          <p:cNvSpPr txBox="1"/>
          <p:nvPr/>
        </p:nvSpPr>
        <p:spPr>
          <a:xfrm>
            <a:off x="532587" y="2685033"/>
            <a:ext cx="757300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From</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a:t>
            </a:r>
            <a:r>
              <a:rPr sz="1800" dirty="0">
                <a:solidFill>
                  <a:srgbClr val="1B1F2E"/>
                </a:solidFill>
                <a:latin typeface="Arial MT"/>
                <a:cs typeface="Arial MT"/>
              </a:rPr>
              <a:t>project,</a:t>
            </a:r>
            <a:r>
              <a:rPr sz="1800" spc="-25" dirty="0">
                <a:solidFill>
                  <a:srgbClr val="1B1F2E"/>
                </a:solidFill>
                <a:latin typeface="Arial MT"/>
                <a:cs typeface="Arial MT"/>
              </a:rPr>
              <a:t> </a:t>
            </a:r>
            <a:r>
              <a:rPr sz="1800" dirty="0">
                <a:solidFill>
                  <a:srgbClr val="1B1F2E"/>
                </a:solidFill>
                <a:latin typeface="Arial MT"/>
                <a:cs typeface="Arial MT"/>
              </a:rPr>
              <a:t>Upload</a:t>
            </a:r>
            <a:r>
              <a:rPr sz="1800" spc="-10" dirty="0">
                <a:solidFill>
                  <a:srgbClr val="1B1F2E"/>
                </a:solidFill>
                <a:latin typeface="Arial MT"/>
                <a:cs typeface="Arial MT"/>
              </a:rPr>
              <a:t> </a:t>
            </a:r>
            <a:r>
              <a:rPr sz="1800" dirty="0">
                <a:solidFill>
                  <a:srgbClr val="1B1F2E"/>
                </a:solidFill>
                <a:latin typeface="Arial MT"/>
                <a:cs typeface="Arial MT"/>
              </a:rPr>
              <a:t>&gt;</a:t>
            </a:r>
            <a:r>
              <a:rPr sz="1800" spc="-30" dirty="0">
                <a:solidFill>
                  <a:srgbClr val="1B1F2E"/>
                </a:solidFill>
                <a:latin typeface="Arial MT"/>
                <a:cs typeface="Arial MT"/>
              </a:rPr>
              <a:t> </a:t>
            </a:r>
            <a:r>
              <a:rPr sz="1800" dirty="0">
                <a:solidFill>
                  <a:srgbClr val="1B1F2E"/>
                </a:solidFill>
                <a:latin typeface="Arial MT"/>
                <a:cs typeface="Arial MT"/>
              </a:rPr>
              <a:t>Import</a:t>
            </a:r>
            <a:r>
              <a:rPr sz="1800" spc="-25" dirty="0">
                <a:solidFill>
                  <a:srgbClr val="1B1F2E"/>
                </a:solidFill>
                <a:latin typeface="Arial MT"/>
                <a:cs typeface="Arial MT"/>
              </a:rPr>
              <a:t> </a:t>
            </a:r>
            <a:r>
              <a:rPr sz="1800" dirty="0">
                <a:solidFill>
                  <a:srgbClr val="1B1F2E"/>
                </a:solidFill>
                <a:latin typeface="Arial MT"/>
                <a:cs typeface="Arial MT"/>
              </a:rPr>
              <a:t>a</a:t>
            </a:r>
            <a:r>
              <a:rPr sz="1800" spc="-30" dirty="0">
                <a:solidFill>
                  <a:srgbClr val="1B1F2E"/>
                </a:solidFill>
                <a:latin typeface="Arial MT"/>
                <a:cs typeface="Arial MT"/>
              </a:rPr>
              <a:t> </a:t>
            </a:r>
            <a:r>
              <a:rPr sz="1800" dirty="0">
                <a:solidFill>
                  <a:srgbClr val="1B1F2E"/>
                </a:solidFill>
                <a:latin typeface="Arial MT"/>
                <a:cs typeface="Arial MT"/>
              </a:rPr>
              <a:t>.bib</a:t>
            </a:r>
            <a:r>
              <a:rPr sz="1800" spc="-30" dirty="0">
                <a:solidFill>
                  <a:srgbClr val="1B1F2E"/>
                </a:solidFill>
                <a:latin typeface="Arial MT"/>
                <a:cs typeface="Arial MT"/>
              </a:rPr>
              <a:t> </a:t>
            </a:r>
            <a:r>
              <a:rPr sz="1800" dirty="0">
                <a:solidFill>
                  <a:srgbClr val="1B1F2E"/>
                </a:solidFill>
                <a:latin typeface="Arial MT"/>
                <a:cs typeface="Arial MT"/>
              </a:rPr>
              <a:t>file</a:t>
            </a:r>
            <a:r>
              <a:rPr sz="1800" spc="-25" dirty="0">
                <a:solidFill>
                  <a:srgbClr val="1B1F2E"/>
                </a:solidFill>
                <a:latin typeface="Arial MT"/>
                <a:cs typeface="Arial MT"/>
              </a:rPr>
              <a:t> </a:t>
            </a:r>
            <a:r>
              <a:rPr sz="1800" dirty="0">
                <a:solidFill>
                  <a:srgbClr val="1B1F2E"/>
                </a:solidFill>
                <a:latin typeface="Arial MT"/>
                <a:cs typeface="Arial MT"/>
              </a:rPr>
              <a:t>containing</a:t>
            </a:r>
            <a:r>
              <a:rPr sz="1800" spc="-10" dirty="0">
                <a:solidFill>
                  <a:srgbClr val="1B1F2E"/>
                </a:solidFill>
                <a:latin typeface="Arial MT"/>
                <a:cs typeface="Arial MT"/>
              </a:rPr>
              <a:t> </a:t>
            </a:r>
            <a:r>
              <a:rPr sz="1800" dirty="0">
                <a:solidFill>
                  <a:srgbClr val="1B1F2E"/>
                </a:solidFill>
                <a:latin typeface="Arial MT"/>
                <a:cs typeface="Arial MT"/>
              </a:rPr>
              <a:t>your</a:t>
            </a:r>
            <a:r>
              <a:rPr sz="1800" spc="-5" dirty="0">
                <a:solidFill>
                  <a:srgbClr val="1B1F2E"/>
                </a:solidFill>
                <a:latin typeface="Arial MT"/>
                <a:cs typeface="Arial MT"/>
              </a:rPr>
              <a:t> </a:t>
            </a:r>
            <a:r>
              <a:rPr sz="1800" dirty="0">
                <a:solidFill>
                  <a:srgbClr val="1B1F2E"/>
                </a:solidFill>
                <a:latin typeface="Arial MT"/>
                <a:cs typeface="Arial MT"/>
              </a:rPr>
              <a:t>Zotero</a:t>
            </a:r>
            <a:r>
              <a:rPr sz="1800" spc="-4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
        <p:nvSpPr>
          <p:cNvPr id="10" name="矩形 2">
            <a:extLst>
              <a:ext uri="{FF2B5EF4-FFF2-40B4-BE49-F238E27FC236}">
                <a16:creationId xmlns:a16="http://schemas.microsoft.com/office/drawing/2014/main" id="{8BB299BD-7FED-7A4B-9E5C-D123DFFD4B9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11" name="TextBox 10">
            <a:extLst>
              <a:ext uri="{FF2B5EF4-FFF2-40B4-BE49-F238E27FC236}">
                <a16:creationId xmlns:a16="http://schemas.microsoft.com/office/drawing/2014/main" id="{A05D8B50-5F5C-4A03-217D-E2463A93614A}"/>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Connecting to Overleaf</a:t>
            </a:r>
          </a:p>
        </p:txBody>
      </p:sp>
    </p:spTree>
    <p:extLst>
      <p:ext uri="{BB962C8B-B14F-4D97-AF65-F5344CB8AC3E}">
        <p14:creationId xmlns:p14="http://schemas.microsoft.com/office/powerpoint/2010/main" val="42496920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05C1-96CA-DAE7-816A-478E717377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43BA3-AB57-CB61-C38D-D29107D56D2C}"/>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E1FEE667-4407-F37D-D838-3B59172B5D7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More tips</a:t>
            </a:r>
            <a:endParaRPr sz="2800" dirty="0">
              <a:latin typeface="Tahoma"/>
              <a:cs typeface="Tahoma"/>
            </a:endParaRPr>
          </a:p>
        </p:txBody>
      </p:sp>
      <p:sp>
        <p:nvSpPr>
          <p:cNvPr id="5" name="object 3">
            <a:extLst>
              <a:ext uri="{FF2B5EF4-FFF2-40B4-BE49-F238E27FC236}">
                <a16:creationId xmlns:a16="http://schemas.microsoft.com/office/drawing/2014/main" id="{9F751D3F-BF72-8684-8217-2CDE588C8998}"/>
              </a:ext>
            </a:extLst>
          </p:cNvPr>
          <p:cNvSpPr txBox="1"/>
          <p:nvPr/>
        </p:nvSpPr>
        <p:spPr>
          <a:xfrm>
            <a:off x="572211" y="1016888"/>
            <a:ext cx="7832725" cy="2494915"/>
          </a:xfrm>
          <a:prstGeom prst="rect">
            <a:avLst/>
          </a:prstGeom>
        </p:spPr>
        <p:txBody>
          <a:bodyPr vert="horz" wrap="square" lIns="0" tIns="12700" rIns="0" bIns="0" rtlCol="0">
            <a:spAutoFit/>
          </a:bodyPr>
          <a:lstStyle/>
          <a:p>
            <a:pPr marL="299085" marR="5080" indent="-287020">
              <a:lnSpc>
                <a:spcPct val="150000"/>
              </a:lnSpc>
              <a:spcBef>
                <a:spcPts val="100"/>
              </a:spcBef>
              <a:buChar char="•"/>
              <a:tabLst>
                <a:tab pos="299085" algn="l"/>
              </a:tabLst>
            </a:pPr>
            <a:r>
              <a:rPr sz="1800" spc="-95" dirty="0">
                <a:solidFill>
                  <a:srgbClr val="1B1F2E"/>
                </a:solidFill>
                <a:latin typeface="Arial MT"/>
                <a:cs typeface="Arial MT"/>
              </a:rPr>
              <a:t>To</a:t>
            </a:r>
            <a:r>
              <a:rPr sz="1800" spc="-30" dirty="0">
                <a:solidFill>
                  <a:srgbClr val="1B1F2E"/>
                </a:solidFill>
                <a:latin typeface="Arial MT"/>
                <a:cs typeface="Arial MT"/>
              </a:rPr>
              <a:t> </a:t>
            </a:r>
            <a:r>
              <a:rPr sz="1800" dirty="0">
                <a:solidFill>
                  <a:srgbClr val="1B1F2E"/>
                </a:solidFill>
                <a:latin typeface="Arial MT"/>
                <a:cs typeface="Arial MT"/>
              </a:rPr>
              <a:t>change</a:t>
            </a:r>
            <a:r>
              <a:rPr sz="1800" spc="-25" dirty="0">
                <a:solidFill>
                  <a:srgbClr val="1B1F2E"/>
                </a:solidFill>
                <a:latin typeface="Arial MT"/>
                <a:cs typeface="Arial MT"/>
              </a:rPr>
              <a:t> </a:t>
            </a:r>
            <a:r>
              <a:rPr sz="1800" dirty="0">
                <a:solidFill>
                  <a:srgbClr val="1B1F2E"/>
                </a:solidFill>
                <a:latin typeface="Arial MT"/>
                <a:cs typeface="Arial MT"/>
              </a:rPr>
              <a:t>the</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15" dirty="0">
                <a:solidFill>
                  <a:srgbClr val="1B1F2E"/>
                </a:solidFill>
                <a:latin typeface="Arial MT"/>
                <a:cs typeface="Arial MT"/>
              </a:rPr>
              <a:t> </a:t>
            </a:r>
            <a:r>
              <a:rPr sz="1800" dirty="0">
                <a:solidFill>
                  <a:srgbClr val="1B1F2E"/>
                </a:solidFill>
                <a:latin typeface="Arial MT"/>
                <a:cs typeface="Arial MT"/>
              </a:rPr>
              <a:t>label</a:t>
            </a:r>
            <a:r>
              <a:rPr sz="1800" spc="-5" dirty="0">
                <a:solidFill>
                  <a:srgbClr val="1B1F2E"/>
                </a:solidFill>
                <a:latin typeface="Arial MT"/>
                <a:cs typeface="Arial MT"/>
              </a:rPr>
              <a:t> </a:t>
            </a:r>
            <a:r>
              <a:rPr sz="1800" dirty="0">
                <a:solidFill>
                  <a:srgbClr val="1B1F2E"/>
                </a:solidFill>
                <a:latin typeface="Arial MT"/>
                <a:cs typeface="Arial MT"/>
              </a:rPr>
              <a:t>used</a:t>
            </a:r>
            <a:r>
              <a:rPr sz="1800" spc="-20" dirty="0">
                <a:solidFill>
                  <a:srgbClr val="1B1F2E"/>
                </a:solidFill>
                <a:latin typeface="Arial MT"/>
                <a:cs typeface="Arial MT"/>
              </a:rPr>
              <a:t> </a:t>
            </a:r>
            <a:r>
              <a:rPr sz="1800" dirty="0">
                <a:solidFill>
                  <a:srgbClr val="1B1F2E"/>
                </a:solidFill>
                <a:latin typeface="Arial MT"/>
                <a:cs typeface="Arial MT"/>
              </a:rPr>
              <a:t>in</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Zotero</a:t>
            </a:r>
            <a:r>
              <a:rPr sz="1800" spc="-10" dirty="0">
                <a:solidFill>
                  <a:srgbClr val="1B1F2E"/>
                </a:solidFill>
                <a:latin typeface="Arial MT"/>
                <a:cs typeface="Arial MT"/>
              </a:rPr>
              <a:t> </a:t>
            </a:r>
            <a:r>
              <a:rPr sz="1800" spc="-25" dirty="0">
                <a:solidFill>
                  <a:srgbClr val="1B1F2E"/>
                </a:solidFill>
                <a:latin typeface="Arial MT"/>
                <a:cs typeface="Arial MT"/>
              </a:rPr>
              <a:t>BibTeX</a:t>
            </a:r>
            <a:r>
              <a:rPr sz="1800" spc="-40" dirty="0">
                <a:solidFill>
                  <a:srgbClr val="1B1F2E"/>
                </a:solidFill>
                <a:latin typeface="Arial MT"/>
                <a:cs typeface="Arial MT"/>
              </a:rPr>
              <a:t> </a:t>
            </a:r>
            <a:r>
              <a:rPr sz="1800" dirty="0">
                <a:solidFill>
                  <a:srgbClr val="1B1F2E"/>
                </a:solidFill>
                <a:latin typeface="Arial MT"/>
                <a:cs typeface="Arial MT"/>
              </a:rPr>
              <a:t>file</a:t>
            </a:r>
            <a:r>
              <a:rPr sz="1800" spc="-15"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dirty="0">
                <a:solidFill>
                  <a:srgbClr val="1B1F2E"/>
                </a:solidFill>
                <a:latin typeface="Arial MT"/>
                <a:cs typeface="Arial MT"/>
              </a:rPr>
              <a:t>a</a:t>
            </a:r>
            <a:r>
              <a:rPr sz="1800" spc="-25" dirty="0">
                <a:solidFill>
                  <a:srgbClr val="1B1F2E"/>
                </a:solidFill>
                <a:latin typeface="Arial MT"/>
                <a:cs typeface="Arial MT"/>
              </a:rPr>
              <a:t> </a:t>
            </a:r>
            <a:r>
              <a:rPr sz="1800" spc="-10" dirty="0">
                <a:solidFill>
                  <a:srgbClr val="1B1F2E"/>
                </a:solidFill>
                <a:latin typeface="Arial MT"/>
                <a:cs typeface="Arial MT"/>
              </a:rPr>
              <a:t>paper, </a:t>
            </a:r>
            <a:r>
              <a:rPr sz="1800" dirty="0">
                <a:solidFill>
                  <a:srgbClr val="1B1F2E"/>
                </a:solidFill>
                <a:latin typeface="Arial MT"/>
                <a:cs typeface="Arial MT"/>
              </a:rPr>
              <a:t>add</a:t>
            </a:r>
            <a:r>
              <a:rPr sz="1800" spc="-15" dirty="0">
                <a:solidFill>
                  <a:srgbClr val="1B1F2E"/>
                </a:solidFill>
                <a:latin typeface="Arial MT"/>
                <a:cs typeface="Arial MT"/>
              </a:rPr>
              <a:t> </a:t>
            </a:r>
            <a:r>
              <a:rPr sz="1800" dirty="0">
                <a:solidFill>
                  <a:srgbClr val="1B1F2E"/>
                </a:solidFill>
                <a:latin typeface="Arial MT"/>
                <a:cs typeface="Arial MT"/>
              </a:rPr>
              <a:t>“Citation</a:t>
            </a:r>
            <a:r>
              <a:rPr sz="1800" spc="-15" dirty="0">
                <a:solidFill>
                  <a:srgbClr val="1B1F2E"/>
                </a:solidFill>
                <a:latin typeface="Arial MT"/>
                <a:cs typeface="Arial MT"/>
              </a:rPr>
              <a:t> </a:t>
            </a:r>
            <a:r>
              <a:rPr sz="1800" dirty="0">
                <a:solidFill>
                  <a:srgbClr val="1B1F2E"/>
                </a:solidFill>
                <a:latin typeface="Arial MT"/>
                <a:cs typeface="Arial MT"/>
              </a:rPr>
              <a:t>key:</a:t>
            </a:r>
            <a:r>
              <a:rPr sz="1800" spc="-10" dirty="0">
                <a:solidFill>
                  <a:srgbClr val="1B1F2E"/>
                </a:solidFill>
                <a:latin typeface="Arial MT"/>
                <a:cs typeface="Arial MT"/>
              </a:rPr>
              <a:t> </a:t>
            </a:r>
            <a:r>
              <a:rPr sz="1800" dirty="0">
                <a:solidFill>
                  <a:srgbClr val="1B1F2E"/>
                </a:solidFill>
                <a:latin typeface="Arial MT"/>
                <a:cs typeface="Arial MT"/>
              </a:rPr>
              <a:t>&lt;desired</a:t>
            </a:r>
            <a:r>
              <a:rPr sz="1800" spc="-10" dirty="0">
                <a:solidFill>
                  <a:srgbClr val="1B1F2E"/>
                </a:solidFill>
                <a:latin typeface="Arial MT"/>
                <a:cs typeface="Arial MT"/>
              </a:rPr>
              <a:t> </a:t>
            </a:r>
            <a:r>
              <a:rPr sz="1800" dirty="0">
                <a:solidFill>
                  <a:srgbClr val="1B1F2E"/>
                </a:solidFill>
                <a:latin typeface="Arial MT"/>
                <a:cs typeface="Arial MT"/>
              </a:rPr>
              <a:t>label&gt;”</a:t>
            </a:r>
            <a:r>
              <a:rPr sz="1800" spc="-10" dirty="0">
                <a:solidFill>
                  <a:srgbClr val="1B1F2E"/>
                </a:solidFill>
                <a:latin typeface="Arial MT"/>
                <a:cs typeface="Arial MT"/>
              </a:rPr>
              <a:t> </a:t>
            </a:r>
            <a:r>
              <a:rPr sz="1800" dirty="0">
                <a:solidFill>
                  <a:srgbClr val="1B1F2E"/>
                </a:solidFill>
                <a:latin typeface="Arial MT"/>
                <a:cs typeface="Arial MT"/>
              </a:rPr>
              <a:t>to</a:t>
            </a:r>
            <a:r>
              <a:rPr sz="1800" spc="-15"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“Extra”</a:t>
            </a:r>
            <a:r>
              <a:rPr sz="1800" spc="-20" dirty="0">
                <a:solidFill>
                  <a:srgbClr val="1B1F2E"/>
                </a:solidFill>
                <a:latin typeface="Arial MT"/>
                <a:cs typeface="Arial MT"/>
              </a:rPr>
              <a:t> </a:t>
            </a:r>
            <a:r>
              <a:rPr sz="1800" dirty="0">
                <a:solidFill>
                  <a:srgbClr val="1B1F2E"/>
                </a:solidFill>
                <a:latin typeface="Arial MT"/>
                <a:cs typeface="Arial MT"/>
              </a:rPr>
              <a:t>field</a:t>
            </a:r>
            <a:r>
              <a:rPr sz="1800" spc="-15"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paper’s</a:t>
            </a:r>
            <a:r>
              <a:rPr sz="1800" spc="-10" dirty="0">
                <a:solidFill>
                  <a:srgbClr val="1B1F2E"/>
                </a:solidFill>
                <a:latin typeface="Arial MT"/>
                <a:cs typeface="Arial MT"/>
              </a:rPr>
              <a:t> Zotero </a:t>
            </a:r>
            <a:r>
              <a:rPr sz="1800" dirty="0">
                <a:solidFill>
                  <a:srgbClr val="1B1F2E"/>
                </a:solidFill>
                <a:latin typeface="Arial MT"/>
                <a:cs typeface="Arial MT"/>
              </a:rPr>
              <a:t>info</a:t>
            </a:r>
            <a:r>
              <a:rPr sz="1800" spc="-20" dirty="0">
                <a:solidFill>
                  <a:srgbClr val="1B1F2E"/>
                </a:solidFill>
                <a:latin typeface="Arial MT"/>
                <a:cs typeface="Arial MT"/>
              </a:rPr>
              <a:t> </a:t>
            </a:r>
            <a:r>
              <a:rPr sz="1800" spc="-10" dirty="0">
                <a:solidFill>
                  <a:srgbClr val="1B1F2E"/>
                </a:solidFill>
                <a:latin typeface="Arial MT"/>
                <a:cs typeface="Arial MT"/>
              </a:rPr>
              <a:t>section.</a:t>
            </a:r>
            <a:endParaRPr sz="1800" dirty="0">
              <a:latin typeface="Arial MT"/>
              <a:cs typeface="Arial MT"/>
            </a:endParaRPr>
          </a:p>
          <a:p>
            <a:pPr marL="299085" marR="381000" indent="-287020" algn="just">
              <a:lnSpc>
                <a:spcPct val="150000"/>
              </a:lnSpc>
              <a:buChar char="•"/>
              <a:tabLst>
                <a:tab pos="299085" algn="l"/>
              </a:tabLst>
            </a:pPr>
            <a:r>
              <a:rPr sz="1800" dirty="0">
                <a:solidFill>
                  <a:srgbClr val="1B1F2E"/>
                </a:solidFill>
                <a:latin typeface="Arial MT"/>
                <a:cs typeface="Arial MT"/>
              </a:rPr>
              <a:t>Mendeley</a:t>
            </a:r>
            <a:r>
              <a:rPr sz="1800" spc="-30" dirty="0">
                <a:solidFill>
                  <a:srgbClr val="1B1F2E"/>
                </a:solidFill>
                <a:latin typeface="Arial MT"/>
                <a:cs typeface="Arial MT"/>
              </a:rPr>
              <a:t> </a:t>
            </a:r>
            <a:r>
              <a:rPr sz="1800" dirty="0">
                <a:solidFill>
                  <a:srgbClr val="1B1F2E"/>
                </a:solidFill>
                <a:latin typeface="Arial MT"/>
                <a:cs typeface="Arial MT"/>
              </a:rPr>
              <a:t>also</a:t>
            </a:r>
            <a:r>
              <a:rPr sz="1800" spc="-40" dirty="0">
                <a:solidFill>
                  <a:srgbClr val="1B1F2E"/>
                </a:solidFill>
                <a:latin typeface="Arial MT"/>
                <a:cs typeface="Arial MT"/>
              </a:rPr>
              <a:t> </a:t>
            </a:r>
            <a:r>
              <a:rPr sz="1800" dirty="0">
                <a:solidFill>
                  <a:srgbClr val="1B1F2E"/>
                </a:solidFill>
                <a:latin typeface="Arial MT"/>
                <a:cs typeface="Arial MT"/>
              </a:rPr>
              <a:t>offers</a:t>
            </a:r>
            <a:r>
              <a:rPr sz="1800" spc="-40" dirty="0">
                <a:solidFill>
                  <a:srgbClr val="1B1F2E"/>
                </a:solidFill>
                <a:latin typeface="Arial MT"/>
                <a:cs typeface="Arial MT"/>
              </a:rPr>
              <a:t> </a:t>
            </a:r>
            <a:r>
              <a:rPr sz="1800" dirty="0">
                <a:solidFill>
                  <a:srgbClr val="1B1F2E"/>
                </a:solidFill>
                <a:latin typeface="Arial MT"/>
                <a:cs typeface="Arial MT"/>
              </a:rPr>
              <a:t>Overleaf</a:t>
            </a:r>
            <a:r>
              <a:rPr sz="1800" spc="-25" dirty="0">
                <a:solidFill>
                  <a:srgbClr val="1B1F2E"/>
                </a:solidFill>
                <a:latin typeface="Arial MT"/>
                <a:cs typeface="Arial MT"/>
              </a:rPr>
              <a:t> </a:t>
            </a:r>
            <a:r>
              <a:rPr sz="1800" dirty="0">
                <a:solidFill>
                  <a:srgbClr val="1B1F2E"/>
                </a:solidFill>
                <a:latin typeface="Arial MT"/>
                <a:cs typeface="Arial MT"/>
              </a:rPr>
              <a:t>integration,</a:t>
            </a:r>
            <a:r>
              <a:rPr sz="1800" spc="-35" dirty="0">
                <a:solidFill>
                  <a:srgbClr val="1B1F2E"/>
                </a:solidFill>
                <a:latin typeface="Arial MT"/>
                <a:cs typeface="Arial MT"/>
              </a:rPr>
              <a:t> </a:t>
            </a:r>
            <a:r>
              <a:rPr sz="1800" dirty="0">
                <a:solidFill>
                  <a:srgbClr val="1B1F2E"/>
                </a:solidFill>
                <a:latin typeface="Arial MT"/>
                <a:cs typeface="Arial MT"/>
              </a:rPr>
              <a:t>with</a:t>
            </a:r>
            <a:r>
              <a:rPr sz="1800" spc="-10" dirty="0">
                <a:solidFill>
                  <a:srgbClr val="1B1F2E"/>
                </a:solidFill>
                <a:latin typeface="Arial MT"/>
                <a:cs typeface="Arial MT"/>
              </a:rPr>
              <a:t> </a:t>
            </a:r>
            <a:r>
              <a:rPr sz="1800" dirty="0">
                <a:solidFill>
                  <a:srgbClr val="1B1F2E"/>
                </a:solidFill>
                <a:latin typeface="Arial MT"/>
                <a:cs typeface="Arial MT"/>
              </a:rPr>
              <a:t>the</a:t>
            </a:r>
            <a:r>
              <a:rPr sz="1800" spc="-50" dirty="0">
                <a:solidFill>
                  <a:srgbClr val="1B1F2E"/>
                </a:solidFill>
                <a:latin typeface="Arial MT"/>
                <a:cs typeface="Arial MT"/>
              </a:rPr>
              <a:t> </a:t>
            </a:r>
            <a:r>
              <a:rPr sz="1800" dirty="0">
                <a:solidFill>
                  <a:srgbClr val="1B1F2E"/>
                </a:solidFill>
                <a:latin typeface="Arial MT"/>
                <a:cs typeface="Arial MT"/>
              </a:rPr>
              <a:t>additional</a:t>
            </a:r>
            <a:r>
              <a:rPr sz="1800" spc="-20" dirty="0">
                <a:solidFill>
                  <a:srgbClr val="1B1F2E"/>
                </a:solidFill>
                <a:latin typeface="Arial MT"/>
                <a:cs typeface="Arial MT"/>
              </a:rPr>
              <a:t> </a:t>
            </a:r>
            <a:r>
              <a:rPr sz="1800" dirty="0">
                <a:solidFill>
                  <a:srgbClr val="1B1F2E"/>
                </a:solidFill>
                <a:latin typeface="Arial MT"/>
                <a:cs typeface="Arial MT"/>
              </a:rPr>
              <a:t>feature</a:t>
            </a:r>
            <a:r>
              <a:rPr sz="1800" spc="-45" dirty="0">
                <a:solidFill>
                  <a:srgbClr val="1B1F2E"/>
                </a:solidFill>
                <a:latin typeface="Arial MT"/>
                <a:cs typeface="Arial MT"/>
              </a:rPr>
              <a:t> </a:t>
            </a:r>
            <a:r>
              <a:rPr sz="1800" spc="-25" dirty="0">
                <a:solidFill>
                  <a:srgbClr val="1B1F2E"/>
                </a:solidFill>
                <a:latin typeface="Arial MT"/>
                <a:cs typeface="Arial MT"/>
              </a:rPr>
              <a:t>of </a:t>
            </a:r>
            <a:r>
              <a:rPr sz="1800" dirty="0">
                <a:solidFill>
                  <a:srgbClr val="1B1F2E"/>
                </a:solidFill>
                <a:latin typeface="Arial MT"/>
                <a:cs typeface="Arial MT"/>
              </a:rPr>
              <a:t>allowing</a:t>
            </a:r>
            <a:r>
              <a:rPr sz="1800" spc="5" dirty="0">
                <a:solidFill>
                  <a:srgbClr val="1B1F2E"/>
                </a:solidFill>
                <a:latin typeface="Arial MT"/>
                <a:cs typeface="Arial MT"/>
              </a:rPr>
              <a:t> </a:t>
            </a:r>
            <a:r>
              <a:rPr sz="1800" dirty="0">
                <a:solidFill>
                  <a:srgbClr val="1B1F2E"/>
                </a:solidFill>
                <a:latin typeface="Arial MT"/>
                <a:cs typeface="Arial MT"/>
              </a:rPr>
              <a:t>you</a:t>
            </a:r>
            <a:r>
              <a:rPr sz="1800" spc="-10" dirty="0">
                <a:solidFill>
                  <a:srgbClr val="1B1F2E"/>
                </a:solidFill>
                <a:latin typeface="Arial MT"/>
                <a:cs typeface="Arial MT"/>
              </a:rPr>
              <a:t> </a:t>
            </a:r>
            <a:r>
              <a:rPr sz="1800" dirty="0">
                <a:solidFill>
                  <a:srgbClr val="1B1F2E"/>
                </a:solidFill>
                <a:latin typeface="Arial MT"/>
                <a:cs typeface="Arial MT"/>
              </a:rPr>
              <a:t>to</a:t>
            </a:r>
            <a:r>
              <a:rPr sz="1800" spc="-45" dirty="0">
                <a:solidFill>
                  <a:srgbClr val="1B1F2E"/>
                </a:solidFill>
                <a:latin typeface="Arial MT"/>
                <a:cs typeface="Arial MT"/>
              </a:rPr>
              <a:t> </a:t>
            </a:r>
            <a:r>
              <a:rPr sz="1800" dirty="0">
                <a:solidFill>
                  <a:srgbClr val="1B1F2E"/>
                </a:solidFill>
                <a:latin typeface="Arial MT"/>
                <a:cs typeface="Arial MT"/>
              </a:rPr>
              <a:t>import</a:t>
            </a:r>
            <a:r>
              <a:rPr sz="1800" spc="-15" dirty="0">
                <a:solidFill>
                  <a:srgbClr val="1B1F2E"/>
                </a:solidFill>
                <a:latin typeface="Arial MT"/>
                <a:cs typeface="Arial MT"/>
              </a:rPr>
              <a:t> </a:t>
            </a:r>
            <a:r>
              <a:rPr sz="1800" spc="-25" dirty="0">
                <a:solidFill>
                  <a:srgbClr val="1B1F2E"/>
                </a:solidFill>
                <a:latin typeface="Arial MT"/>
                <a:cs typeface="Arial MT"/>
              </a:rPr>
              <a:t>BibTeX</a:t>
            </a:r>
            <a:r>
              <a:rPr sz="1800" spc="-45" dirty="0">
                <a:solidFill>
                  <a:srgbClr val="1B1F2E"/>
                </a:solidFill>
                <a:latin typeface="Arial MT"/>
                <a:cs typeface="Arial MT"/>
              </a:rPr>
              <a:t> </a:t>
            </a:r>
            <a:r>
              <a:rPr sz="1800" dirty="0">
                <a:solidFill>
                  <a:srgbClr val="1B1F2E"/>
                </a:solidFill>
                <a:latin typeface="Arial MT"/>
                <a:cs typeface="Arial MT"/>
              </a:rPr>
              <a:t>files</a:t>
            </a:r>
            <a:r>
              <a:rPr sz="1800" spc="-25" dirty="0">
                <a:solidFill>
                  <a:srgbClr val="1B1F2E"/>
                </a:solidFill>
                <a:latin typeface="Arial MT"/>
                <a:cs typeface="Arial MT"/>
              </a:rPr>
              <a:t> </a:t>
            </a:r>
            <a:r>
              <a:rPr sz="1800" dirty="0">
                <a:solidFill>
                  <a:srgbClr val="1B1F2E"/>
                </a:solidFill>
                <a:latin typeface="Arial MT"/>
                <a:cs typeface="Arial MT"/>
              </a:rPr>
              <a:t>for</a:t>
            </a:r>
            <a:r>
              <a:rPr sz="1800" spc="-45" dirty="0">
                <a:solidFill>
                  <a:srgbClr val="1B1F2E"/>
                </a:solidFill>
                <a:latin typeface="Arial MT"/>
                <a:cs typeface="Arial MT"/>
              </a:rPr>
              <a:t> </a:t>
            </a:r>
            <a:r>
              <a:rPr sz="1800" dirty="0">
                <a:solidFill>
                  <a:srgbClr val="1B1F2E"/>
                </a:solidFill>
                <a:latin typeface="Arial MT"/>
                <a:cs typeface="Arial MT"/>
              </a:rPr>
              <a:t>specific</a:t>
            </a:r>
            <a:r>
              <a:rPr sz="1800" spc="-25" dirty="0">
                <a:solidFill>
                  <a:srgbClr val="1B1F2E"/>
                </a:solidFill>
                <a:latin typeface="Arial MT"/>
                <a:cs typeface="Arial MT"/>
              </a:rPr>
              <a:t> </a:t>
            </a:r>
            <a:r>
              <a:rPr sz="1800" dirty="0">
                <a:solidFill>
                  <a:srgbClr val="1B1F2E"/>
                </a:solidFill>
                <a:latin typeface="Arial MT"/>
                <a:cs typeface="Arial MT"/>
              </a:rPr>
              <a:t>folders,</a:t>
            </a:r>
            <a:r>
              <a:rPr sz="1800" spc="-35" dirty="0">
                <a:solidFill>
                  <a:srgbClr val="1B1F2E"/>
                </a:solidFill>
                <a:latin typeface="Arial MT"/>
                <a:cs typeface="Arial MT"/>
              </a:rPr>
              <a:t> </a:t>
            </a:r>
            <a:r>
              <a:rPr sz="1800" dirty="0">
                <a:solidFill>
                  <a:srgbClr val="1B1F2E"/>
                </a:solidFill>
                <a:latin typeface="Arial MT"/>
                <a:cs typeface="Arial MT"/>
              </a:rPr>
              <a:t>rather</a:t>
            </a:r>
            <a:r>
              <a:rPr sz="1800" spc="-25" dirty="0">
                <a:solidFill>
                  <a:srgbClr val="1B1F2E"/>
                </a:solidFill>
                <a:latin typeface="Arial MT"/>
                <a:cs typeface="Arial MT"/>
              </a:rPr>
              <a:t> </a:t>
            </a:r>
            <a:r>
              <a:rPr sz="1800" dirty="0">
                <a:solidFill>
                  <a:srgbClr val="1B1F2E"/>
                </a:solidFill>
                <a:latin typeface="Arial MT"/>
                <a:cs typeface="Arial MT"/>
              </a:rPr>
              <a:t>than</a:t>
            </a:r>
            <a:r>
              <a:rPr sz="1800" spc="-35" dirty="0">
                <a:solidFill>
                  <a:srgbClr val="1B1F2E"/>
                </a:solidFill>
                <a:latin typeface="Arial MT"/>
                <a:cs typeface="Arial MT"/>
              </a:rPr>
              <a:t> </a:t>
            </a:r>
            <a:r>
              <a:rPr sz="1800" spc="-20" dirty="0">
                <a:solidFill>
                  <a:srgbClr val="1B1F2E"/>
                </a:solidFill>
                <a:latin typeface="Arial MT"/>
                <a:cs typeface="Arial MT"/>
              </a:rPr>
              <a:t>your </a:t>
            </a:r>
            <a:r>
              <a:rPr sz="1800" dirty="0">
                <a:solidFill>
                  <a:srgbClr val="1B1F2E"/>
                </a:solidFill>
                <a:latin typeface="Arial MT"/>
                <a:cs typeface="Arial MT"/>
              </a:rPr>
              <a:t>entire</a:t>
            </a:r>
            <a:r>
              <a:rPr sz="1800" spc="-3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Tree>
    <p:extLst>
      <p:ext uri="{BB962C8B-B14F-4D97-AF65-F5344CB8AC3E}">
        <p14:creationId xmlns:p14="http://schemas.microsoft.com/office/powerpoint/2010/main" val="1045121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71F45"/>
                </a:solidFill>
                <a:latin typeface="Tahoma"/>
                <a:cs typeface="Tahoma"/>
              </a:rPr>
              <a:t>Reference,</a:t>
            </a:r>
            <a:r>
              <a:rPr sz="2800" b="1" spc="-145" dirty="0">
                <a:solidFill>
                  <a:srgbClr val="071F45"/>
                </a:solidFill>
                <a:latin typeface="Tahoma"/>
                <a:cs typeface="Tahoma"/>
              </a:rPr>
              <a:t> </a:t>
            </a:r>
            <a:r>
              <a:rPr sz="2800" b="1" spc="-25" dirty="0">
                <a:solidFill>
                  <a:srgbClr val="071F45"/>
                </a:solidFill>
                <a:latin typeface="Tahoma"/>
                <a:cs typeface="Tahoma"/>
              </a:rPr>
              <a:t>reference,</a:t>
            </a:r>
            <a:r>
              <a:rPr sz="2800" b="1" spc="-155" dirty="0">
                <a:solidFill>
                  <a:srgbClr val="071F45"/>
                </a:solidFill>
                <a:latin typeface="Tahoma"/>
                <a:cs typeface="Tahoma"/>
              </a:rPr>
              <a:t> </a:t>
            </a:r>
            <a:r>
              <a:rPr sz="2800" b="1" spc="-20" dirty="0">
                <a:solidFill>
                  <a:srgbClr val="071F45"/>
                </a:solidFill>
                <a:latin typeface="Tahoma"/>
                <a:cs typeface="Tahoma"/>
              </a:rPr>
              <a:t>reference!</a:t>
            </a:r>
            <a:endParaRPr sz="2800">
              <a:latin typeface="Tahoma"/>
              <a:cs typeface="Tahoma"/>
            </a:endParaRPr>
          </a:p>
        </p:txBody>
      </p:sp>
      <p:sp>
        <p:nvSpPr>
          <p:cNvPr id="4" name="object 4"/>
          <p:cNvSpPr txBox="1"/>
          <p:nvPr/>
        </p:nvSpPr>
        <p:spPr>
          <a:xfrm>
            <a:off x="572211" y="1016888"/>
            <a:ext cx="7493634"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Now</a:t>
            </a:r>
            <a:r>
              <a:rPr sz="1800" spc="-35" dirty="0">
                <a:solidFill>
                  <a:srgbClr val="1B1F2E"/>
                </a:solidFill>
                <a:latin typeface="Arial MT"/>
                <a:cs typeface="Arial MT"/>
              </a:rPr>
              <a:t> </a:t>
            </a:r>
            <a:r>
              <a:rPr sz="1800" dirty="0">
                <a:solidFill>
                  <a:srgbClr val="1B1F2E"/>
                </a:solidFill>
                <a:latin typeface="Arial MT"/>
                <a:cs typeface="Arial MT"/>
              </a:rPr>
              <a:t>that</a:t>
            </a:r>
            <a:r>
              <a:rPr sz="1800" spc="-35" dirty="0">
                <a:solidFill>
                  <a:srgbClr val="1B1F2E"/>
                </a:solidFill>
                <a:latin typeface="Arial MT"/>
                <a:cs typeface="Arial MT"/>
              </a:rPr>
              <a:t> </a:t>
            </a:r>
            <a:r>
              <a:rPr sz="1800" dirty="0">
                <a:solidFill>
                  <a:srgbClr val="1B1F2E"/>
                </a:solidFill>
                <a:latin typeface="Arial MT"/>
                <a:cs typeface="Arial MT"/>
              </a:rPr>
              <a:t>you’re</a:t>
            </a:r>
            <a:r>
              <a:rPr sz="1800" spc="-5" dirty="0">
                <a:solidFill>
                  <a:srgbClr val="1B1F2E"/>
                </a:solidFill>
                <a:latin typeface="Arial MT"/>
                <a:cs typeface="Arial MT"/>
              </a:rPr>
              <a:t> </a:t>
            </a:r>
            <a:r>
              <a:rPr sz="1800" b="1" spc="-45" dirty="0">
                <a:solidFill>
                  <a:srgbClr val="1B1F2E"/>
                </a:solidFill>
                <a:latin typeface="Arial"/>
                <a:cs typeface="Arial"/>
              </a:rPr>
              <a:t>TeX-</a:t>
            </a:r>
            <a:r>
              <a:rPr sz="1800" b="1" dirty="0">
                <a:solidFill>
                  <a:srgbClr val="1B1F2E"/>
                </a:solidFill>
                <a:latin typeface="Arial"/>
                <a:cs typeface="Arial"/>
              </a:rPr>
              <a:t>savvy</a:t>
            </a:r>
            <a:r>
              <a:rPr sz="1800" b="1" dirty="0">
                <a:solidFill>
                  <a:srgbClr val="4D5155"/>
                </a:solidFill>
                <a:latin typeface="Roboto"/>
                <a:cs typeface="Roboto"/>
              </a:rPr>
              <a:t>™</a:t>
            </a:r>
            <a:r>
              <a:rPr sz="1800" dirty="0">
                <a:solidFill>
                  <a:srgbClr val="1B1F2E"/>
                </a:solidFill>
                <a:latin typeface="Arial MT"/>
                <a:cs typeface="Arial MT"/>
              </a:rPr>
              <a:t>,</a:t>
            </a:r>
            <a:r>
              <a:rPr sz="1800" spc="15" dirty="0">
                <a:solidFill>
                  <a:srgbClr val="1B1F2E"/>
                </a:solidFill>
                <a:latin typeface="Arial MT"/>
                <a:cs typeface="Arial MT"/>
              </a:rPr>
              <a:t> </a:t>
            </a:r>
            <a:r>
              <a:rPr sz="1800" dirty="0">
                <a:solidFill>
                  <a:srgbClr val="1B1F2E"/>
                </a:solidFill>
                <a:latin typeface="Arial MT"/>
                <a:cs typeface="Arial MT"/>
              </a:rPr>
              <a:t>use</a:t>
            </a:r>
            <a:r>
              <a:rPr sz="1800" spc="-45" dirty="0">
                <a:solidFill>
                  <a:srgbClr val="1B1F2E"/>
                </a:solidFill>
                <a:latin typeface="Arial MT"/>
                <a:cs typeface="Arial MT"/>
              </a:rPr>
              <a:t> </a:t>
            </a:r>
            <a:r>
              <a:rPr sz="1800" dirty="0">
                <a:solidFill>
                  <a:srgbClr val="1B1F2E"/>
                </a:solidFill>
                <a:latin typeface="Arial MT"/>
                <a:cs typeface="Arial MT"/>
              </a:rPr>
              <a:t>your new</a:t>
            </a:r>
            <a:r>
              <a:rPr sz="1800" spc="-45" dirty="0">
                <a:solidFill>
                  <a:srgbClr val="1B1F2E"/>
                </a:solidFill>
                <a:latin typeface="Arial MT"/>
                <a:cs typeface="Arial MT"/>
              </a:rPr>
              <a:t> </a:t>
            </a:r>
            <a:r>
              <a:rPr sz="1800" dirty="0">
                <a:solidFill>
                  <a:srgbClr val="1B1F2E"/>
                </a:solidFill>
                <a:latin typeface="Arial MT"/>
                <a:cs typeface="Arial MT"/>
              </a:rPr>
              <a:t>skills</a:t>
            </a:r>
            <a:r>
              <a:rPr sz="1800" spc="-35" dirty="0">
                <a:solidFill>
                  <a:srgbClr val="1B1F2E"/>
                </a:solidFill>
                <a:latin typeface="Arial MT"/>
                <a:cs typeface="Arial MT"/>
              </a:rPr>
              <a:t> </a:t>
            </a:r>
            <a:r>
              <a:rPr sz="1800" dirty="0">
                <a:solidFill>
                  <a:srgbClr val="1B1F2E"/>
                </a:solidFill>
                <a:latin typeface="Arial MT"/>
                <a:cs typeface="Arial MT"/>
              </a:rPr>
              <a:t>to</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30" dirty="0">
                <a:solidFill>
                  <a:srgbClr val="1B1F2E"/>
                </a:solidFill>
                <a:latin typeface="Arial MT"/>
                <a:cs typeface="Arial MT"/>
              </a:rPr>
              <a:t> </a:t>
            </a:r>
            <a:r>
              <a:rPr sz="1800" dirty="0">
                <a:solidFill>
                  <a:srgbClr val="1B1F2E"/>
                </a:solidFill>
                <a:latin typeface="Arial MT"/>
                <a:cs typeface="Arial MT"/>
              </a:rPr>
              <a:t>your</a:t>
            </a:r>
            <a:r>
              <a:rPr sz="1800" spc="-15" dirty="0">
                <a:solidFill>
                  <a:srgbClr val="1B1F2E"/>
                </a:solidFill>
                <a:latin typeface="Arial MT"/>
                <a:cs typeface="Arial MT"/>
              </a:rPr>
              <a:t> </a:t>
            </a:r>
            <a:r>
              <a:rPr sz="1800" spc="-10" dirty="0">
                <a:solidFill>
                  <a:srgbClr val="1B1F2E"/>
                </a:solidFill>
                <a:latin typeface="Arial MT"/>
                <a:cs typeface="Arial MT"/>
              </a:rPr>
              <a:t>Zotero </a:t>
            </a:r>
            <a:r>
              <a:rPr sz="1800" dirty="0">
                <a:solidFill>
                  <a:srgbClr val="1B1F2E"/>
                </a:solidFill>
                <a:latin typeface="Arial MT"/>
                <a:cs typeface="Arial MT"/>
              </a:rPr>
              <a:t>papers</a:t>
            </a:r>
            <a:r>
              <a:rPr sz="1800" spc="-40" dirty="0">
                <a:solidFill>
                  <a:srgbClr val="1B1F2E"/>
                </a:solidFill>
                <a:latin typeface="Arial MT"/>
                <a:cs typeface="Arial MT"/>
              </a:rPr>
              <a:t> </a:t>
            </a:r>
            <a:r>
              <a:rPr sz="1800" dirty="0">
                <a:solidFill>
                  <a:srgbClr val="1B1F2E"/>
                </a:solidFill>
                <a:latin typeface="Arial MT"/>
                <a:cs typeface="Arial MT"/>
              </a:rPr>
              <a:t>in</a:t>
            </a:r>
            <a:r>
              <a:rPr sz="1800" spc="-55" dirty="0">
                <a:solidFill>
                  <a:srgbClr val="1B1F2E"/>
                </a:solidFill>
                <a:latin typeface="Arial MT"/>
                <a:cs typeface="Arial MT"/>
              </a:rPr>
              <a:t> </a:t>
            </a:r>
            <a:r>
              <a:rPr sz="1800" spc="-25" dirty="0">
                <a:solidFill>
                  <a:srgbClr val="1B1F2E"/>
                </a:solidFill>
                <a:latin typeface="Arial MT"/>
                <a:cs typeface="Arial MT"/>
              </a:rPr>
              <a:t>LaTeX</a:t>
            </a:r>
            <a:r>
              <a:rPr sz="1800" spc="-50" dirty="0">
                <a:solidFill>
                  <a:srgbClr val="1B1F2E"/>
                </a:solidFill>
                <a:latin typeface="Arial MT"/>
                <a:cs typeface="Arial MT"/>
              </a:rPr>
              <a:t> </a:t>
            </a:r>
            <a:r>
              <a:rPr sz="1800" dirty="0">
                <a:solidFill>
                  <a:srgbClr val="1B1F2E"/>
                </a:solidFill>
                <a:latin typeface="Arial MT"/>
                <a:cs typeface="Arial MT"/>
              </a:rPr>
              <a:t>documents</a:t>
            </a:r>
            <a:r>
              <a:rPr sz="1800" spc="-35"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spc="-10" dirty="0">
                <a:solidFill>
                  <a:srgbClr val="1B1F2E"/>
                </a:solidFill>
                <a:latin typeface="Arial MT"/>
                <a:cs typeface="Arial MT"/>
              </a:rPr>
              <a:t>ease!</a:t>
            </a:r>
            <a:endParaRPr sz="1800">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D702-DE90-7554-8215-0EF8C56AA5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7DD1B-364A-AE6B-CE50-10D5EB850DE8}"/>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CC64F453-0E37-4B81-7BD6-F89ACB962320}"/>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Homework</a:t>
            </a:r>
            <a:endParaRPr sz="2800" dirty="0">
              <a:latin typeface="Tahoma"/>
              <a:cs typeface="Tahoma"/>
            </a:endParaRPr>
          </a:p>
        </p:txBody>
      </p:sp>
      <p:sp>
        <p:nvSpPr>
          <p:cNvPr id="4" name="object 4">
            <a:extLst>
              <a:ext uri="{FF2B5EF4-FFF2-40B4-BE49-F238E27FC236}">
                <a16:creationId xmlns:a16="http://schemas.microsoft.com/office/drawing/2014/main" id="{131A0932-0AEF-9CED-9E6F-5ABB8F60B6DF}"/>
              </a:ext>
            </a:extLst>
          </p:cNvPr>
          <p:cNvSpPr txBox="1"/>
          <p:nvPr/>
        </p:nvSpPr>
        <p:spPr>
          <a:xfrm>
            <a:off x="572211" y="1016888"/>
            <a:ext cx="7493634" cy="2505814"/>
          </a:xfrm>
          <a:prstGeom prst="rect">
            <a:avLst/>
          </a:prstGeom>
        </p:spPr>
        <p:txBody>
          <a:bodyPr vert="horz" wrap="square" lIns="0" tIns="12700" rIns="0" bIns="0" rtlCol="0">
            <a:spAutoFit/>
          </a:bodyPr>
          <a:lstStyle/>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Due Saturday, Feb 3 (latest Monday, Feb 5 NOON)</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Create a LaTeX document</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Cite something using Zotero</a:t>
            </a:r>
          </a:p>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Start your personal website and practice forking and committing using Git/</a:t>
            </a:r>
            <a:r>
              <a:rPr lang="en-US" sz="1800" dirty="0" err="1">
                <a:solidFill>
                  <a:srgbClr val="1B1F2E"/>
                </a:solidFill>
                <a:latin typeface="Arial MT"/>
                <a:cs typeface="Arial MT"/>
              </a:rPr>
              <a:t>Github</a:t>
            </a:r>
            <a:r>
              <a:rPr lang="en-US" sz="1800" dirty="0">
                <a:solidFill>
                  <a:srgbClr val="1B1F2E"/>
                </a:solidFill>
                <a:latin typeface="Arial MT"/>
                <a:cs typeface="Arial MT"/>
              </a:rPr>
              <a:t> </a:t>
            </a: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350229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864519"/>
            <a:ext cx="5309419" cy="1293019"/>
          </a:xfrm>
        </p:spPr>
        <p:txBody>
          <a:bodyPr anchor="b">
            <a:normAutofit/>
          </a:bodyPr>
          <a:lstStyle/>
          <a:p>
            <a:r>
              <a:rPr lang="en-US" sz="6600" dirty="0"/>
              <a:t>Terminal</a:t>
            </a:r>
          </a:p>
        </p:txBody>
      </p:sp>
      <p:sp>
        <p:nvSpPr>
          <p:cNvPr id="3" name="TextBox 2">
            <a:extLst>
              <a:ext uri="{FF2B5EF4-FFF2-40B4-BE49-F238E27FC236}">
                <a16:creationId xmlns:a16="http://schemas.microsoft.com/office/drawing/2014/main" id="{918FD543-E96B-459F-85E0-28EE3AD9D104}"/>
              </a:ext>
            </a:extLst>
          </p:cNvPr>
          <p:cNvSpPr txBox="1"/>
          <p:nvPr/>
        </p:nvSpPr>
        <p:spPr>
          <a:xfrm>
            <a:off x="2085408" y="3793061"/>
            <a:ext cx="4754140" cy="369332"/>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Jackie </a:t>
            </a:r>
            <a:r>
              <a:rPr lang="en-US" b="1" dirty="0" err="1">
                <a:solidFill>
                  <a:schemeClr val="bg1"/>
                </a:solidFill>
              </a:rPr>
              <a:t>Baek</a:t>
            </a:r>
            <a:r>
              <a:rPr lang="en-US" b="1" dirty="0">
                <a:solidFill>
                  <a:schemeClr val="bg1"/>
                </a:solidFill>
              </a:rPr>
              <a:t> </a:t>
            </a:r>
          </a:p>
        </p:txBody>
      </p:sp>
    </p:spTree>
    <p:extLst>
      <p:ext uri="{BB962C8B-B14F-4D97-AF65-F5344CB8AC3E}">
        <p14:creationId xmlns:p14="http://schemas.microsoft.com/office/powerpoint/2010/main" val="126429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the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60926"/>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The terminal/Unix shell is a text-based interface to interact with the computer.</a:t>
            </a:r>
          </a:p>
        </p:txBody>
      </p:sp>
      <p:pic>
        <p:nvPicPr>
          <p:cNvPr id="3" name="Picture 2">
            <a:extLst>
              <a:ext uri="{FF2B5EF4-FFF2-40B4-BE49-F238E27FC236}">
                <a16:creationId xmlns:a16="http://schemas.microsoft.com/office/drawing/2014/main" id="{087F1E2A-AD56-4177-950F-7C87D870EF7B}"/>
              </a:ext>
            </a:extLst>
          </p:cNvPr>
          <p:cNvPicPr>
            <a:picLocks noChangeAspect="1"/>
          </p:cNvPicPr>
          <p:nvPr/>
        </p:nvPicPr>
        <p:blipFill>
          <a:blip r:embed="rId3"/>
          <a:stretch>
            <a:fillRect/>
          </a:stretch>
        </p:blipFill>
        <p:spPr>
          <a:xfrm>
            <a:off x="1672598" y="1653688"/>
            <a:ext cx="5524068" cy="3129069"/>
          </a:xfrm>
          <a:prstGeom prst="rect">
            <a:avLst/>
          </a:prstGeom>
        </p:spPr>
      </p:pic>
    </p:spTree>
    <p:extLst>
      <p:ext uri="{BB962C8B-B14F-4D97-AF65-F5344CB8AC3E}">
        <p14:creationId xmlns:p14="http://schemas.microsoft.com/office/powerpoint/2010/main" val="33879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the terminal?</a:t>
            </a:r>
          </a:p>
        </p:txBody>
      </p:sp>
      <p:sp>
        <p:nvSpPr>
          <p:cNvPr id="5" name="TextBox 4">
            <a:extLst>
              <a:ext uri="{FF2B5EF4-FFF2-40B4-BE49-F238E27FC236}">
                <a16:creationId xmlns:a16="http://schemas.microsoft.com/office/drawing/2014/main" id="{61989B63-067F-4DAE-BD4E-F814FC594622}"/>
              </a:ext>
            </a:extLst>
          </p:cNvPr>
          <p:cNvSpPr txBox="1"/>
          <p:nvPr/>
        </p:nvSpPr>
        <p:spPr>
          <a:xfrm>
            <a:off x="1612097" y="4483154"/>
            <a:ext cx="5852072" cy="338554"/>
          </a:xfrm>
          <a:prstGeom prst="rect">
            <a:avLst/>
          </a:prstGeom>
          <a:solidFill>
            <a:schemeClr val="bg1">
              <a:lumMod val="85000"/>
            </a:schemeClr>
          </a:solidFill>
          <a:ln>
            <a:noFill/>
          </a:ln>
        </p:spPr>
        <p:txBody>
          <a:bodyPr wrap="square" rtlCol="0" anchor="t">
            <a:spAutoFit/>
          </a:bodyPr>
          <a:lstStyle/>
          <a:p>
            <a:pPr algn="ctr"/>
            <a:r>
              <a:rPr lang="en-US" sz="1600" b="1" dirty="0">
                <a:solidFill>
                  <a:srgbClr val="1B202F"/>
                </a:solidFill>
              </a:rPr>
              <a:t>We must learn a few basic commands to interact!</a:t>
            </a:r>
          </a:p>
        </p:txBody>
      </p:sp>
      <p:sp>
        <p:nvSpPr>
          <p:cNvPr id="6" name="TextBox 5">
            <a:extLst>
              <a:ext uri="{FF2B5EF4-FFF2-40B4-BE49-F238E27FC236}">
                <a16:creationId xmlns:a16="http://schemas.microsoft.com/office/drawing/2014/main" id="{FAD6AC3E-99E1-4A2B-BA75-049AA2BFE147}"/>
              </a:ext>
            </a:extLst>
          </p:cNvPr>
          <p:cNvSpPr txBox="1"/>
          <p:nvPr/>
        </p:nvSpPr>
        <p:spPr>
          <a:xfrm>
            <a:off x="6367286" y="3101090"/>
            <a:ext cx="2446866" cy="1154675"/>
          </a:xfrm>
          <a:prstGeom prst="rect">
            <a:avLst/>
          </a:prstGeom>
          <a:noFill/>
          <a:ln>
            <a:noFill/>
          </a:ln>
        </p:spPr>
        <p:txBody>
          <a:bodyPr wrap="square" rtlCol="0">
            <a:spAutoFit/>
          </a:bodyPr>
          <a:lstStyle/>
          <a:p>
            <a:pPr algn="ctr">
              <a:lnSpc>
                <a:spcPct val="150000"/>
              </a:lnSpc>
            </a:pPr>
            <a:r>
              <a:rPr lang="en-US" sz="1600" dirty="0">
                <a:solidFill>
                  <a:srgbClr val="1B202F"/>
                </a:solidFill>
              </a:rPr>
              <a:t>Access to client servers and computing clusters with Secure Shell (SSH) </a:t>
            </a:r>
          </a:p>
        </p:txBody>
      </p:sp>
      <p:sp>
        <p:nvSpPr>
          <p:cNvPr id="7" name="TextBox 6">
            <a:extLst>
              <a:ext uri="{FF2B5EF4-FFF2-40B4-BE49-F238E27FC236}">
                <a16:creationId xmlns:a16="http://schemas.microsoft.com/office/drawing/2014/main" id="{8D790CB3-2E3D-464C-8FB8-BD829C50CD67}"/>
              </a:ext>
            </a:extLst>
          </p:cNvPr>
          <p:cNvSpPr txBox="1"/>
          <p:nvPr/>
        </p:nvSpPr>
        <p:spPr>
          <a:xfrm>
            <a:off x="3354981" y="3097234"/>
            <a:ext cx="243015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Chain commands across programming languages sequentially</a:t>
            </a:r>
          </a:p>
        </p:txBody>
      </p:sp>
      <p:sp>
        <p:nvSpPr>
          <p:cNvPr id="8" name="TextBox 7">
            <a:extLst>
              <a:ext uri="{FF2B5EF4-FFF2-40B4-BE49-F238E27FC236}">
                <a16:creationId xmlns:a16="http://schemas.microsoft.com/office/drawing/2014/main" id="{3CCCB38A-474E-4975-84D3-CA61292859D2}"/>
              </a:ext>
            </a:extLst>
          </p:cNvPr>
          <p:cNvSpPr txBox="1"/>
          <p:nvPr/>
        </p:nvSpPr>
        <p:spPr>
          <a:xfrm>
            <a:off x="339021" y="3097234"/>
            <a:ext cx="245497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Repetitive tasks, like “delete all files in a directory ending in .csv”</a:t>
            </a:r>
          </a:p>
        </p:txBody>
      </p:sp>
      <p:pic>
        <p:nvPicPr>
          <p:cNvPr id="4098" name="Picture 2">
            <a:extLst>
              <a:ext uri="{FF2B5EF4-FFF2-40B4-BE49-F238E27FC236}">
                <a16:creationId xmlns:a16="http://schemas.microsoft.com/office/drawing/2014/main" id="{9B00F42D-5C11-4F53-9FEB-1D00CE2D4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64" y="1696507"/>
            <a:ext cx="698500" cy="361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E3276-F4B4-4BB2-BA82-F4C0B174450C}"/>
              </a:ext>
            </a:extLst>
          </p:cNvPr>
          <p:cNvSpPr txBox="1"/>
          <p:nvPr/>
        </p:nvSpPr>
        <p:spPr>
          <a:xfrm>
            <a:off x="7272864" y="1623471"/>
            <a:ext cx="1252712"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Athena</a:t>
            </a:r>
          </a:p>
        </p:txBody>
      </p:sp>
      <p:sp>
        <p:nvSpPr>
          <p:cNvPr id="11" name="TextBox 10">
            <a:extLst>
              <a:ext uri="{FF2B5EF4-FFF2-40B4-BE49-F238E27FC236}">
                <a16:creationId xmlns:a16="http://schemas.microsoft.com/office/drawing/2014/main" id="{DF1076C3-1F77-4F0B-81AD-49C890345B79}"/>
              </a:ext>
            </a:extLst>
          </p:cNvPr>
          <p:cNvSpPr txBox="1"/>
          <p:nvPr/>
        </p:nvSpPr>
        <p:spPr>
          <a:xfrm>
            <a:off x="7289441" y="2273875"/>
            <a:ext cx="1502833"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Engaging</a:t>
            </a:r>
          </a:p>
        </p:txBody>
      </p:sp>
      <p:pic>
        <p:nvPicPr>
          <p:cNvPr id="4102" name="Picture 6" descr="Logos &amp;amp; Tagline | MIT Sloan">
            <a:extLst>
              <a:ext uri="{FF2B5EF4-FFF2-40B4-BE49-F238E27FC236}">
                <a16:creationId xmlns:a16="http://schemas.microsoft.com/office/drawing/2014/main" id="{53729B07-AC56-4D30-9A6B-D5E8C4ED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265" y="2336370"/>
            <a:ext cx="951063" cy="496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78FA7B-11DE-4972-ADE2-9C9844B8A446}"/>
              </a:ext>
            </a:extLst>
          </p:cNvPr>
          <p:cNvSpPr/>
          <p:nvPr/>
        </p:nvSpPr>
        <p:spPr>
          <a:xfrm>
            <a:off x="6367286" y="1551505"/>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86259-109D-4F60-9052-30DDD8AE43E3}"/>
              </a:ext>
            </a:extLst>
          </p:cNvPr>
          <p:cNvSpPr/>
          <p:nvPr/>
        </p:nvSpPr>
        <p:spPr>
          <a:xfrm>
            <a:off x="6367286" y="2268253"/>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10" name="Picture 14" descr="Python, vertical, logo Free Icon of Vector Logo">
            <a:extLst>
              <a:ext uri="{FF2B5EF4-FFF2-40B4-BE49-F238E27FC236}">
                <a16:creationId xmlns:a16="http://schemas.microsoft.com/office/drawing/2014/main" id="{16007E6A-68E8-4C4B-B075-A319AD2A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46" y="1796355"/>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Parallel Programming with R (online) | Yale West Campus">
            <a:extLst>
              <a:ext uri="{FF2B5EF4-FFF2-40B4-BE49-F238E27FC236}">
                <a16:creationId xmlns:a16="http://schemas.microsoft.com/office/drawing/2014/main" id="{C2B445D1-9233-4609-8CC6-D54A50B77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153" y="1772275"/>
            <a:ext cx="999718" cy="115467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2760A2AE-7DBE-4C4F-A915-C63BB7776EF4}"/>
              </a:ext>
            </a:extLst>
          </p:cNvPr>
          <p:cNvGrpSpPr/>
          <p:nvPr/>
        </p:nvGrpSpPr>
        <p:grpSpPr>
          <a:xfrm>
            <a:off x="813009" y="1377697"/>
            <a:ext cx="664279" cy="664279"/>
            <a:chOff x="891757" y="1941735"/>
            <a:chExt cx="664279" cy="664279"/>
          </a:xfrm>
        </p:grpSpPr>
        <p:sp>
          <p:nvSpPr>
            <p:cNvPr id="52" name="Rectangle 51">
              <a:extLst>
                <a:ext uri="{FF2B5EF4-FFF2-40B4-BE49-F238E27FC236}">
                  <a16:creationId xmlns:a16="http://schemas.microsoft.com/office/drawing/2014/main" id="{815B5458-FBA9-487E-A78C-D73703A38170}"/>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92BD50-6029-41A2-956C-E8A7254096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23BA0AA-962C-48A4-989F-B33CE15F9455}"/>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22" descr="CSV file format extension - Free interface icons">
              <a:extLst>
                <a:ext uri="{FF2B5EF4-FFF2-40B4-BE49-F238E27FC236}">
                  <a16:creationId xmlns:a16="http://schemas.microsoft.com/office/drawing/2014/main" id="{F6231D63-2EE7-4419-8D8B-62BFAC5E7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7C3C891-ECA5-48F0-A7DA-C9F79EC2371B}"/>
              </a:ext>
            </a:extLst>
          </p:cNvPr>
          <p:cNvGrpSpPr/>
          <p:nvPr/>
        </p:nvGrpSpPr>
        <p:grpSpPr>
          <a:xfrm>
            <a:off x="965409" y="1530097"/>
            <a:ext cx="664279" cy="664279"/>
            <a:chOff x="891757" y="1941735"/>
            <a:chExt cx="664279" cy="664279"/>
          </a:xfrm>
        </p:grpSpPr>
        <p:sp>
          <p:nvSpPr>
            <p:cNvPr id="57" name="Rectangle 56">
              <a:extLst>
                <a:ext uri="{FF2B5EF4-FFF2-40B4-BE49-F238E27FC236}">
                  <a16:creationId xmlns:a16="http://schemas.microsoft.com/office/drawing/2014/main" id="{153D093D-5055-47E2-8B08-9C5987451173}"/>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45481F-1BB4-4334-8977-49185A8C07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4A827F-25EC-43D1-B407-F6BF9E132CFC}"/>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2" descr="CSV file format extension - Free interface icons">
              <a:extLst>
                <a:ext uri="{FF2B5EF4-FFF2-40B4-BE49-F238E27FC236}">
                  <a16:creationId xmlns:a16="http://schemas.microsoft.com/office/drawing/2014/main" id="{BB7C5C37-8A8F-417D-B9CE-ED166F18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62D3F8E-C33A-460C-8FA4-371A18F6175F}"/>
              </a:ext>
            </a:extLst>
          </p:cNvPr>
          <p:cNvGrpSpPr/>
          <p:nvPr/>
        </p:nvGrpSpPr>
        <p:grpSpPr>
          <a:xfrm>
            <a:off x="1117809" y="1682497"/>
            <a:ext cx="664279" cy="664279"/>
            <a:chOff x="891757" y="1941735"/>
            <a:chExt cx="664279" cy="664279"/>
          </a:xfrm>
        </p:grpSpPr>
        <p:sp>
          <p:nvSpPr>
            <p:cNvPr id="62" name="Rectangle 61">
              <a:extLst>
                <a:ext uri="{FF2B5EF4-FFF2-40B4-BE49-F238E27FC236}">
                  <a16:creationId xmlns:a16="http://schemas.microsoft.com/office/drawing/2014/main" id="{D67D7D39-62D8-4A1B-BF65-E0C16F807C14}"/>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EE81DA6-4DB7-45C5-B9FC-9768A7D9CA2D}"/>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0454C5-ABBC-4296-88C3-D5339D84D01E}"/>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2" descr="CSV file format extension - Free interface icons">
              <a:extLst>
                <a:ext uri="{FF2B5EF4-FFF2-40B4-BE49-F238E27FC236}">
                  <a16:creationId xmlns:a16="http://schemas.microsoft.com/office/drawing/2014/main" id="{506E9BEC-C85E-41A4-829E-93CDCEBFB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pic>
        <p:nvPicPr>
          <p:cNvPr id="4124" name="Picture 28" descr="Bin, container, open, recycle, trash icon - Download on Iconfinder">
            <a:extLst>
              <a:ext uri="{FF2B5EF4-FFF2-40B4-BE49-F238E27FC236}">
                <a16:creationId xmlns:a16="http://schemas.microsoft.com/office/drawing/2014/main" id="{52E24C06-2F5F-4EAF-9A2D-C5FF66D9A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270" y="2239004"/>
            <a:ext cx="823294" cy="8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0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will be able to…</a:t>
            </a:r>
          </a:p>
          <a:p>
            <a:pPr marL="342900" indent="-342900">
              <a:lnSpc>
                <a:spcPct val="150000"/>
              </a:lnSpc>
              <a:buFont typeface="Arial" panose="020B0604020202020204" pitchFamily="34" charset="0"/>
              <a:buChar char="•"/>
            </a:pPr>
            <a:r>
              <a:rPr lang="en-US" sz="1600" dirty="0">
                <a:solidFill>
                  <a:srgbClr val="1B202F"/>
                </a:solidFill>
              </a:rPr>
              <a:t>Navigate directories and manipulate files using terminal commands</a:t>
            </a:r>
          </a:p>
          <a:p>
            <a:pPr marL="342900" indent="-342900">
              <a:lnSpc>
                <a:spcPct val="150000"/>
              </a:lnSpc>
              <a:buFont typeface="Arial" panose="020B0604020202020204" pitchFamily="34" charset="0"/>
              <a:buChar char="•"/>
            </a:pPr>
            <a:r>
              <a:rPr lang="en-US" sz="1600" dirty="0">
                <a:solidFill>
                  <a:srgbClr val="1B202F"/>
                </a:solidFill>
              </a:rPr>
              <a:t>Recognize scenarios when it is necessary or more efficient use the terminal rather than a graphical interface</a:t>
            </a:r>
          </a:p>
        </p:txBody>
      </p:sp>
    </p:spTree>
    <p:extLst>
      <p:ext uri="{BB962C8B-B14F-4D97-AF65-F5344CB8AC3E}">
        <p14:creationId xmlns:p14="http://schemas.microsoft.com/office/powerpoint/2010/main" val="74714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Files and Directories</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4019550" y="4765666"/>
            <a:ext cx="891226"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097148" y="1281530"/>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130268" y="126102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165013" y="3502301"/>
            <a:ext cx="3916341" cy="1102674"/>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400" b="1" dirty="0">
                <a:solidFill>
                  <a:srgbClr val="1B202F"/>
                </a:solidFill>
                <a:latin typeface="Arial" charset="0"/>
              </a:rPr>
              <a:t>Absolute path:</a:t>
            </a:r>
            <a:r>
              <a:rPr lang="en-US" sz="1400" dirty="0">
                <a:solidFill>
                  <a:srgbClr val="1B202F"/>
                </a:solidFill>
                <a:latin typeface="Arial" charset="0"/>
              </a:rPr>
              <a:t> /Users/</a:t>
            </a:r>
            <a:r>
              <a:rPr lang="en-US" sz="1400" dirty="0" err="1">
                <a:solidFill>
                  <a:srgbClr val="1B202F"/>
                </a:solidFill>
                <a:latin typeface="Arial" charset="0"/>
              </a:rPr>
              <a:t>leverest</a:t>
            </a:r>
            <a:r>
              <a:rPr lang="en-US" sz="1400" dirty="0">
                <a:solidFill>
                  <a:srgbClr val="1B202F"/>
                </a:solidFill>
                <a:latin typeface="Arial" charset="0"/>
              </a:rPr>
              <a:t>/Desktop/15.S60_2024/data.csv</a:t>
            </a:r>
          </a:p>
          <a:p>
            <a:pPr>
              <a:lnSpc>
                <a:spcPct val="120000"/>
              </a:lnSpc>
            </a:pPr>
            <a:r>
              <a:rPr lang="en-US" sz="1400" b="1" dirty="0">
                <a:solidFill>
                  <a:srgbClr val="1B202F"/>
                </a:solidFill>
                <a:latin typeface="Arial" charset="0"/>
              </a:rPr>
              <a:t>Relative path:</a:t>
            </a:r>
          </a:p>
          <a:p>
            <a:pPr>
              <a:lnSpc>
                <a:spcPct val="120000"/>
              </a:lnSpc>
            </a:pPr>
            <a:r>
              <a:rPr lang="en-US" sz="1400" b="1" dirty="0">
                <a:solidFill>
                  <a:srgbClr val="1B202F"/>
                </a:solidFill>
                <a:latin typeface="Arial" charset="0"/>
              </a:rPr>
              <a:t>   </a:t>
            </a:r>
            <a:r>
              <a:rPr lang="en-US" sz="1400" dirty="0">
                <a:solidFill>
                  <a:srgbClr val="1B202F"/>
                </a:solidFill>
                <a:latin typeface="Arial" charset="0"/>
              </a:rPr>
              <a:t>Desktop/15.S60_2024/data.csv</a:t>
            </a:r>
          </a:p>
        </p:txBody>
      </p:sp>
      <p:cxnSp>
        <p:nvCxnSpPr>
          <p:cNvPr id="1036" name="Connector: Elbow 1035">
            <a:extLst>
              <a:ext uri="{FF2B5EF4-FFF2-40B4-BE49-F238E27FC236}">
                <a16:creationId xmlns:a16="http://schemas.microsoft.com/office/drawing/2014/main" id="{BB380D1C-D7C3-84A3-9B18-A0AF3B4F51B4}"/>
              </a:ext>
            </a:extLst>
          </p:cNvPr>
          <p:cNvCxnSpPr>
            <a:cxnSpLocks/>
            <a:stCxn id="1034" idx="2"/>
            <a:endCxn id="55" idx="1"/>
          </p:cNvCxnSpPr>
          <p:nvPr/>
        </p:nvCxnSpPr>
        <p:spPr>
          <a:xfrm rot="16200000" flipH="1">
            <a:off x="2909749" y="3818410"/>
            <a:ext cx="323236" cy="1896366"/>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04C842A-05F7-1FF0-699A-D62FF928E263}"/>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7" name="TextBox 6">
            <a:extLst>
              <a:ext uri="{FF2B5EF4-FFF2-40B4-BE49-F238E27FC236}">
                <a16:creationId xmlns:a16="http://schemas.microsoft.com/office/drawing/2014/main" id="{974F634C-AAAB-2C4C-8D28-954D995C0B9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8" name="TextBox 7">
            <a:extLst>
              <a:ext uri="{FF2B5EF4-FFF2-40B4-BE49-F238E27FC236}">
                <a16:creationId xmlns:a16="http://schemas.microsoft.com/office/drawing/2014/main" id="{65623148-683E-BDBD-80FC-A01370B9034B}"/>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9" name="TextBox 8">
            <a:extLst>
              <a:ext uri="{FF2B5EF4-FFF2-40B4-BE49-F238E27FC236}">
                <a16:creationId xmlns:a16="http://schemas.microsoft.com/office/drawing/2014/main" id="{718255E7-BE6A-1FE9-1366-CEFA95F76E29}"/>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15395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5" grpId="0"/>
      <p:bldP spid="1027" grpId="0" animBg="1"/>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Terminal Basics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We are using a shell called </a:t>
            </a:r>
            <a:r>
              <a:rPr lang="en-US" sz="1600" b="1" dirty="0">
                <a:solidFill>
                  <a:srgbClr val="1B202F"/>
                </a:solidFill>
              </a:rPr>
              <a:t>bash. </a:t>
            </a:r>
            <a:r>
              <a:rPr lang="en-US" sz="1600" dirty="0">
                <a:solidFill>
                  <a:srgbClr val="1B202F"/>
                </a:solidFill>
              </a:rPr>
              <a:t>This program will interpret and process the commands you input into the terminal. </a:t>
            </a:r>
          </a:p>
          <a:p>
            <a:pPr marL="285750" indent="-285750">
              <a:lnSpc>
                <a:spcPct val="150000"/>
              </a:lnSpc>
              <a:buFont typeface="Arial" panose="020B0604020202020204" pitchFamily="34" charset="0"/>
              <a:buChar char="•"/>
            </a:pPr>
            <a:r>
              <a:rPr lang="en-US" sz="1600" dirty="0">
                <a:solidFill>
                  <a:srgbClr val="1B202F"/>
                </a:solidFill>
              </a:rPr>
              <a:t>A typical command looks like:</a:t>
            </a:r>
          </a:p>
          <a:p>
            <a:pPr>
              <a:lnSpc>
                <a:spcPct val="150000"/>
              </a:lnSpc>
            </a:pPr>
            <a:endParaRPr lang="en-US" sz="1600" dirty="0">
              <a:solidFill>
                <a:srgbClr val="1B202F"/>
              </a:solidFill>
            </a:endParaRPr>
          </a:p>
          <a:p>
            <a:pPr algn="ctr">
              <a:lnSpc>
                <a:spcPct val="150000"/>
              </a:lnSpc>
            </a:pPr>
            <a:r>
              <a:rPr lang="en-US" sz="1600" dirty="0">
                <a:solidFill>
                  <a:srgbClr val="1B202F"/>
                </a:solidFill>
                <a:latin typeface="Courier New" panose="02070309020205020404" pitchFamily="49" charset="0"/>
                <a:cs typeface="Courier New" panose="02070309020205020404" pitchFamily="49" charset="0"/>
              </a:rPr>
              <a:t>command &lt;argument1&gt; &lt;argument2&gt; …</a:t>
            </a:r>
          </a:p>
          <a:p>
            <a:pPr>
              <a:lnSpc>
                <a:spcPct val="150000"/>
              </a:lnSpc>
            </a:pPr>
            <a:endParaRPr lang="en-US" sz="1600" dirty="0">
              <a:solidFill>
                <a:srgbClr val="1B202F"/>
              </a:solidFill>
            </a:endParaRPr>
          </a:p>
          <a:p>
            <a:pPr>
              <a:lnSpc>
                <a:spcPct val="150000"/>
              </a:lnSpc>
            </a:pPr>
            <a:r>
              <a:rPr lang="en-US" sz="1600" dirty="0">
                <a:solidFill>
                  <a:srgbClr val="1B202F"/>
                </a:solidFill>
              </a:rPr>
              <a:t>To open:</a:t>
            </a:r>
          </a:p>
          <a:p>
            <a:pPr marL="285750" indent="-285750">
              <a:lnSpc>
                <a:spcPct val="150000"/>
              </a:lnSpc>
              <a:buFont typeface="Arial" panose="020B0604020202020204" pitchFamily="34" charset="0"/>
              <a:buChar char="•"/>
            </a:pPr>
            <a:r>
              <a:rPr lang="en-US" sz="1600" dirty="0">
                <a:solidFill>
                  <a:srgbClr val="1B202F"/>
                </a:solidFill>
              </a:rPr>
              <a:t>Mac users open Terminal</a:t>
            </a:r>
          </a:p>
          <a:p>
            <a:pPr marL="285750" indent="-285750">
              <a:lnSpc>
                <a:spcPct val="150000"/>
              </a:lnSpc>
              <a:buFont typeface="Arial" panose="020B0604020202020204" pitchFamily="34" charset="0"/>
              <a:buChar char="•"/>
            </a:pPr>
            <a:r>
              <a:rPr lang="en-US" sz="1600" dirty="0">
                <a:solidFill>
                  <a:srgbClr val="1B202F"/>
                </a:solidFill>
              </a:rPr>
              <a:t>Windows users open Git Bash (installed in the pre-assignment)</a:t>
            </a:r>
          </a:p>
        </p:txBody>
      </p:sp>
    </p:spTree>
    <p:extLst>
      <p:ext uri="{BB962C8B-B14F-4D97-AF65-F5344CB8AC3E}">
        <p14:creationId xmlns:p14="http://schemas.microsoft.com/office/powerpoint/2010/main" val="233717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pic>
        <p:nvPicPr>
          <p:cNvPr id="9" name="Picture 6">
            <a:extLst>
              <a:ext uri="{FF2B5EF4-FFF2-40B4-BE49-F238E27FC236}">
                <a16:creationId xmlns:a16="http://schemas.microsoft.com/office/drawing/2014/main" id="{AD5BA3A9-1213-A6BA-5A3B-77651ACD7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0AAF0B-A645-D75A-589D-9697560C435F}"/>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11" name="Straight Connector 10">
            <a:extLst>
              <a:ext uri="{FF2B5EF4-FFF2-40B4-BE49-F238E27FC236}">
                <a16:creationId xmlns:a16="http://schemas.microsoft.com/office/drawing/2014/main" id="{FFFE98A3-A4EC-EF16-989E-B18DF6086896}"/>
              </a:ext>
            </a:extLst>
          </p:cNvPr>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89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Today’s Learning Objectives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29494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Describe the importance of reproducibility in coding projects</a:t>
            </a:r>
          </a:p>
          <a:p>
            <a:pPr marL="285750" indent="-285750">
              <a:lnSpc>
                <a:spcPct val="150000"/>
              </a:lnSpc>
              <a:buFont typeface="Arial" panose="020B0604020202020204" pitchFamily="34" charset="0"/>
              <a:buChar char="•"/>
            </a:pPr>
            <a:r>
              <a:rPr lang="en-US" dirty="0">
                <a:solidFill>
                  <a:srgbClr val="1B202F"/>
                </a:solidFill>
                <a:latin typeface="+mj-lt"/>
              </a:rPr>
              <a:t>Enter basic commands in terminal to navigate a file system, manipulate files, and run scripts</a:t>
            </a:r>
          </a:p>
          <a:p>
            <a:pPr marL="285750" indent="-285750">
              <a:lnSpc>
                <a:spcPct val="150000"/>
              </a:lnSpc>
              <a:buFont typeface="Arial" panose="020B0604020202020204" pitchFamily="34" charset="0"/>
              <a:buChar char="•"/>
            </a:pPr>
            <a:r>
              <a:rPr lang="en-US" dirty="0">
                <a:solidFill>
                  <a:srgbClr val="1B202F"/>
                </a:solidFill>
                <a:latin typeface="+mj-lt"/>
              </a:rPr>
              <a:t>Maintain proper version control for a coding project using git</a:t>
            </a:r>
          </a:p>
          <a:p>
            <a:pPr marL="285750" indent="-285750">
              <a:lnSpc>
                <a:spcPct val="150000"/>
              </a:lnSpc>
              <a:buFont typeface="Arial" panose="020B0604020202020204" pitchFamily="34" charset="0"/>
              <a:buChar char="•"/>
            </a:pPr>
            <a:r>
              <a:rPr lang="en-US" dirty="0">
                <a:solidFill>
                  <a:srgbClr val="1B202F"/>
                </a:solidFill>
                <a:latin typeface="+mj-lt"/>
              </a:rPr>
              <a:t>Collaborate on a coding project with </a:t>
            </a:r>
            <a:r>
              <a:rPr lang="en-US" dirty="0" err="1">
                <a:solidFill>
                  <a:srgbClr val="1B202F"/>
                </a:solidFill>
                <a:latin typeface="+mj-lt"/>
              </a:rPr>
              <a:t>Github</a:t>
            </a:r>
            <a:endParaRPr lang="en-US" dirty="0">
              <a:solidFill>
                <a:srgbClr val="1B202F"/>
              </a:solidFill>
              <a:latin typeface="+mj-lt"/>
            </a:endParaRPr>
          </a:p>
          <a:p>
            <a:pPr marL="285750" indent="-285750">
              <a:lnSpc>
                <a:spcPct val="150000"/>
              </a:lnSpc>
              <a:buFont typeface="Arial" panose="020B0604020202020204" pitchFamily="34" charset="0"/>
              <a:buChar char="•"/>
            </a:pPr>
            <a:r>
              <a:rPr lang="en-US" dirty="0">
                <a:solidFill>
                  <a:srgbClr val="1B202F"/>
                </a:solidFill>
                <a:latin typeface="+mj-lt"/>
              </a:rPr>
              <a:t>Share your research work and maintain bibliographies through Latex and Zotero</a:t>
            </a:r>
          </a:p>
        </p:txBody>
      </p:sp>
    </p:spTree>
    <p:extLst>
      <p:ext uri="{BB962C8B-B14F-4D97-AF65-F5344CB8AC3E}">
        <p14:creationId xmlns:p14="http://schemas.microsoft.com/office/powerpoint/2010/main" val="2125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C0B8E-13E7-96D2-1AA1-21095E3EAC55}"/>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7" name="TextBox 6">
            <a:extLst>
              <a:ext uri="{FF2B5EF4-FFF2-40B4-BE49-F238E27FC236}">
                <a16:creationId xmlns:a16="http://schemas.microsoft.com/office/drawing/2014/main" id="{4111D92B-7864-307A-BB3A-B9171601A894}"/>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028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Documents</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376396-F9F5-E4A0-A96F-AD991977178F}"/>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15.S60_2024</a:t>
            </a:r>
          </a:p>
        </p:txBody>
      </p:sp>
      <p:sp>
        <p:nvSpPr>
          <p:cNvPr id="8" name="TextBox 7">
            <a:extLst>
              <a:ext uri="{FF2B5EF4-FFF2-40B4-BE49-F238E27FC236}">
                <a16:creationId xmlns:a16="http://schemas.microsoft.com/office/drawing/2014/main" id="{DE7F36E6-2AA5-7231-1D3D-11B68AEBD7C1}"/>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9" name="TextBox 8">
            <a:extLst>
              <a:ext uri="{FF2B5EF4-FFF2-40B4-BE49-F238E27FC236}">
                <a16:creationId xmlns:a16="http://schemas.microsoft.com/office/drawing/2014/main" id="{97E9BACB-A8D9-E195-22E8-FC160824DBCD}"/>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0D0107A-12A3-96F4-E372-37153CB97E25}"/>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2" name="TextBox 11">
            <a:extLst>
              <a:ext uri="{FF2B5EF4-FFF2-40B4-BE49-F238E27FC236}">
                <a16:creationId xmlns:a16="http://schemas.microsoft.com/office/drawing/2014/main" id="{683B7D7A-140E-205A-9B5F-7D557326BD98}"/>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170463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Documents</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528E8-BCE9-B8B1-8B25-57A034A6F4BE}"/>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DF434BA1-AECA-9F71-D826-74563F54ED7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2" name="TextBox 11">
            <a:extLst>
              <a:ext uri="{FF2B5EF4-FFF2-40B4-BE49-F238E27FC236}">
                <a16:creationId xmlns:a16="http://schemas.microsoft.com/office/drawing/2014/main" id="{72516079-B5A0-83A7-4FD9-FD101E52378D}"/>
              </a:ext>
            </a:extLst>
          </p:cNvPr>
          <p:cNvSpPr txBox="1"/>
          <p:nvPr/>
        </p:nvSpPr>
        <p:spPr>
          <a:xfrm>
            <a:off x="6148307" y="2258249"/>
            <a:ext cx="1898413" cy="969496"/>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ls</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data.csv</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stuff.txt</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script.py</a:t>
            </a:r>
            <a:endParaRPr lang="en-US" sz="1200" b="1"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180E5B4-FAB8-7ECE-D635-64966F8612B5}"/>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15.S60_2024</a:t>
            </a:r>
          </a:p>
        </p:txBody>
      </p:sp>
      <p:sp>
        <p:nvSpPr>
          <p:cNvPr id="14" name="TextBox 13">
            <a:extLst>
              <a:ext uri="{FF2B5EF4-FFF2-40B4-BE49-F238E27FC236}">
                <a16:creationId xmlns:a16="http://schemas.microsoft.com/office/drawing/2014/main" id="{34919C13-C157-4E88-7C57-45246A934BBC}"/>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15" name="TextBox 14">
            <a:extLst>
              <a:ext uri="{FF2B5EF4-FFF2-40B4-BE49-F238E27FC236}">
                <a16:creationId xmlns:a16="http://schemas.microsoft.com/office/drawing/2014/main" id="{8B1CDAF0-69F6-56B6-4A79-A4D4F96A3DF2}"/>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25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pic>
        <p:nvPicPr>
          <p:cNvPr id="6" name="Picture 6">
            <a:extLst>
              <a:ext uri="{FF2B5EF4-FFF2-40B4-BE49-F238E27FC236}">
                <a16:creationId xmlns:a16="http://schemas.microsoft.com/office/drawing/2014/main" id="{1A2602E8-8823-2260-77A6-01A08C25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 Free web icons">
            <a:extLst>
              <a:ext uri="{FF2B5EF4-FFF2-40B4-BE49-F238E27FC236}">
                <a16:creationId xmlns:a16="http://schemas.microsoft.com/office/drawing/2014/main" id="{370338F0-FCFF-2B69-138B-6569B9F64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9FF5CD-EAF4-6F40-5C20-B3D621EF9792}"/>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4" name="TextBox 13">
            <a:extLst>
              <a:ext uri="{FF2B5EF4-FFF2-40B4-BE49-F238E27FC236}">
                <a16:creationId xmlns:a16="http://schemas.microsoft.com/office/drawing/2014/main" id="{79AABE56-7FB0-4D19-E612-6C1211F530C5}"/>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8" name="TextBox 17">
            <a:extLst>
              <a:ext uri="{FF2B5EF4-FFF2-40B4-BE49-F238E27FC236}">
                <a16:creationId xmlns:a16="http://schemas.microsoft.com/office/drawing/2014/main" id="{75134F7D-DAAC-4A0E-5200-527707E78AFD}"/>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Tree>
    <p:extLst>
      <p:ext uri="{BB962C8B-B14F-4D97-AF65-F5344CB8AC3E}">
        <p14:creationId xmlns:p14="http://schemas.microsoft.com/office/powerpoint/2010/main" val="182267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15.S60_2023</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8" name="Rectangle 17">
            <a:extLst>
              <a:ext uri="{FF2B5EF4-FFF2-40B4-BE49-F238E27FC236}">
                <a16:creationId xmlns:a16="http://schemas.microsoft.com/office/drawing/2014/main" id="{DE7F7C1D-9B1E-B766-0BAE-239340AD09CC}"/>
              </a:ext>
            </a:extLst>
          </p:cNvPr>
          <p:cNvSpPr/>
          <p:nvPr/>
        </p:nvSpPr>
        <p:spPr>
          <a:xfrm>
            <a:off x="3073235" y="92575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20E14-FBA2-CB65-B8D8-65AC23CEF3F7}"/>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7" name="TextBox 6">
            <a:extLst>
              <a:ext uri="{FF2B5EF4-FFF2-40B4-BE49-F238E27FC236}">
                <a16:creationId xmlns:a16="http://schemas.microsoft.com/office/drawing/2014/main" id="{889E3E22-0057-1D58-FB22-A846AE2663EE}"/>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8" name="TextBox 7">
            <a:extLst>
              <a:ext uri="{FF2B5EF4-FFF2-40B4-BE49-F238E27FC236}">
                <a16:creationId xmlns:a16="http://schemas.microsoft.com/office/drawing/2014/main" id="{03AEAE9F-5821-C23F-DF78-0FC82D53F71C}"/>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9" name="TextBox 8">
            <a:extLst>
              <a:ext uri="{FF2B5EF4-FFF2-40B4-BE49-F238E27FC236}">
                <a16:creationId xmlns:a16="http://schemas.microsoft.com/office/drawing/2014/main" id="{B1C931A2-2164-0A88-39DD-09D6C370D57B}"/>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8535DA7B-F087-45D6-A9A3-06ECCD5DA38B}"/>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1" name="TextBox 10">
            <a:extLst>
              <a:ext uri="{FF2B5EF4-FFF2-40B4-BE49-F238E27FC236}">
                <a16:creationId xmlns:a16="http://schemas.microsoft.com/office/drawing/2014/main" id="{8975CEDA-2279-CBF6-71E9-F1ECFFB6431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2" name="TextBox 11">
            <a:extLst>
              <a:ext uri="{FF2B5EF4-FFF2-40B4-BE49-F238E27FC236}">
                <a16:creationId xmlns:a16="http://schemas.microsoft.com/office/drawing/2014/main" id="{A46945BC-2354-CEFC-8438-ECEAB91AF868}"/>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300527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5" name="TextBox 14">
            <a:extLst>
              <a:ext uri="{FF2B5EF4-FFF2-40B4-BE49-F238E27FC236}">
                <a16:creationId xmlns:a16="http://schemas.microsoft.com/office/drawing/2014/main" id="{56476804-4923-6444-6B9B-7ADF47370710}"/>
              </a:ext>
            </a:extLst>
          </p:cNvPr>
          <p:cNvSpPr txBox="1"/>
          <p:nvPr/>
        </p:nvSpPr>
        <p:spPr>
          <a:xfrm>
            <a:off x="221577" y="1325396"/>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a:t>
            </a:r>
          </a:p>
        </p:txBody>
      </p:sp>
      <p:sp>
        <p:nvSpPr>
          <p:cNvPr id="6" name="TextBox 5">
            <a:extLst>
              <a:ext uri="{FF2B5EF4-FFF2-40B4-BE49-F238E27FC236}">
                <a16:creationId xmlns:a16="http://schemas.microsoft.com/office/drawing/2014/main" id="{5085F31D-6C26-9DB4-4F43-40C26042D2BD}"/>
              </a:ext>
            </a:extLst>
          </p:cNvPr>
          <p:cNvSpPr txBox="1"/>
          <p:nvPr/>
        </p:nvSpPr>
        <p:spPr>
          <a:xfrm>
            <a:off x="265714" y="1045186"/>
            <a:ext cx="157607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(Back to home directory)</a:t>
            </a:r>
          </a:p>
        </p:txBody>
      </p:sp>
      <p:sp>
        <p:nvSpPr>
          <p:cNvPr id="10" name="TextBox 9">
            <a:extLst>
              <a:ext uri="{FF2B5EF4-FFF2-40B4-BE49-F238E27FC236}">
                <a16:creationId xmlns:a16="http://schemas.microsoft.com/office/drawing/2014/main" id="{F2AFC0DF-09D4-6218-1B19-41993A279447}"/>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11" name="TextBox 10">
            <a:extLst>
              <a:ext uri="{FF2B5EF4-FFF2-40B4-BE49-F238E27FC236}">
                <a16:creationId xmlns:a16="http://schemas.microsoft.com/office/drawing/2014/main" id="{3A7786D3-9028-5BF7-D7FB-6AD830696BB9}"/>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12" name="TextBox 11">
            <a:extLst>
              <a:ext uri="{FF2B5EF4-FFF2-40B4-BE49-F238E27FC236}">
                <a16:creationId xmlns:a16="http://schemas.microsoft.com/office/drawing/2014/main" id="{ADD59CDA-8382-6D78-FC82-004CBFDD3EF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4" name="TextBox 13">
            <a:extLst>
              <a:ext uri="{FF2B5EF4-FFF2-40B4-BE49-F238E27FC236}">
                <a16:creationId xmlns:a16="http://schemas.microsoft.com/office/drawing/2014/main" id="{3DBA180F-A835-9406-A347-4B98FBC77C91}"/>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
        <p:nvSpPr>
          <p:cNvPr id="18" name="TextBox 17">
            <a:extLst>
              <a:ext uri="{FF2B5EF4-FFF2-40B4-BE49-F238E27FC236}">
                <a16:creationId xmlns:a16="http://schemas.microsoft.com/office/drawing/2014/main" id="{895BA794-7575-236D-5B06-1B836B62E3B7}"/>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21" name="TextBox 20">
            <a:extLst>
              <a:ext uri="{FF2B5EF4-FFF2-40B4-BE49-F238E27FC236}">
                <a16:creationId xmlns:a16="http://schemas.microsoft.com/office/drawing/2014/main" id="{AE6BE120-8315-5F9F-AC18-2AC51A6D7D1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4108383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9294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Change to a new directory</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216253" y="318084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112693" y="4587571"/>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open &lt;filename&gt;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5949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Open a file (analogous to double clicking)</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working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6287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0024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5872688" y="1774109"/>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7908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5872688" y="1070743"/>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pwd</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“home” directory</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5216253" y="3884207"/>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68934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31564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4883150" y="2477475"/>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49192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specified directory</a:t>
            </a:r>
            <a:endParaRPr lang="en-US" sz="1600" dirty="0">
              <a:solidFill>
                <a:srgbClr val="C00000"/>
              </a:solidFill>
              <a:latin typeface="Arial" charset="0"/>
            </a:endParaRPr>
          </a:p>
        </p:txBody>
      </p:sp>
    </p:spTree>
    <p:extLst>
      <p:ext uri="{BB962C8B-B14F-4D97-AF65-F5344CB8AC3E}">
        <p14:creationId xmlns:p14="http://schemas.microsoft.com/office/powerpoint/2010/main" val="21951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2</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699786"/>
            <a:ext cx="8137321" cy="87203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solidFill>
                  <a:srgbClr val="000000"/>
                </a:solidFill>
                <a:latin typeface="Arial" charset="0"/>
              </a:rPr>
              <a:t>Navigate history of previous commands using up and down arrow keys</a:t>
            </a:r>
          </a:p>
          <a:p>
            <a:pPr marL="285750" indent="-285750">
              <a:lnSpc>
                <a:spcPct val="150000"/>
              </a:lnSpc>
              <a:buFont typeface="Arial" panose="020B0604020202020204" pitchFamily="34" charset="0"/>
              <a:buChar char="•"/>
            </a:pPr>
            <a:r>
              <a:rPr lang="en-US" dirty="0">
                <a:solidFill>
                  <a:srgbClr val="000000"/>
                </a:solidFill>
                <a:latin typeface="Arial" charset="0"/>
              </a:rPr>
              <a:t>Use tab to autocomplete commands and paths </a:t>
            </a:r>
            <a:endParaRPr lang="en-US"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0089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current working directory</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93994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3136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6432550" y="2085259"/>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2102048"/>
            <a:ext cx="469615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parent of current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6432550" y="1381893"/>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62679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6432550" y="2788625"/>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8030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home directory</a:t>
            </a:r>
            <a:endParaRPr lang="en-US" sz="1600" dirty="0">
              <a:solidFill>
                <a:srgbClr val="C00000"/>
              </a:solidFill>
              <a:latin typeface="Arial" charset="0"/>
            </a:endParaRPr>
          </a:p>
        </p:txBody>
      </p:sp>
    </p:spTree>
    <p:extLst>
      <p:ext uri="{BB962C8B-B14F-4D97-AF65-F5344CB8AC3E}">
        <p14:creationId xmlns:p14="http://schemas.microsoft.com/office/powerpoint/2010/main" val="34687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a:t>
            </a:r>
            <a:r>
              <a:rPr lang="en-US" sz="1600" b="1" dirty="0">
                <a:solidFill>
                  <a:srgbClr val="1B202F"/>
                </a:solidFill>
                <a:cs typeface="Courier New" panose="02070309020205020404" pitchFamily="49" charset="0"/>
              </a:rPr>
              <a:t>commands</a:t>
            </a:r>
            <a:r>
              <a:rPr lang="en-US" sz="1600" dirty="0">
                <a:solidFill>
                  <a:srgbClr val="1B202F"/>
                </a:solidFill>
                <a:cs typeface="Courier New" panose="02070309020205020404" pitchFamily="49" charset="0"/>
              </a:rPr>
              <a:t>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 (select all that apply)</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4" name="TextBox 3">
            <a:extLst>
              <a:ext uri="{FF2B5EF4-FFF2-40B4-BE49-F238E27FC236}">
                <a16:creationId xmlns:a16="http://schemas.microsoft.com/office/drawing/2014/main" id="{C91FD5D0-5A0B-6E63-A7F0-EAFECFCECBA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3" name="Picture 2" descr="A qr code on a white background&#10;&#10;Description automatically generated">
            <a:extLst>
              <a:ext uri="{FF2B5EF4-FFF2-40B4-BE49-F238E27FC236}">
                <a16:creationId xmlns:a16="http://schemas.microsoft.com/office/drawing/2014/main" id="{6A41F795-9576-250B-2FD2-F4F31FA05109}"/>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18470529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command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3" name="Rectangle 2">
            <a:extLst>
              <a:ext uri="{FF2B5EF4-FFF2-40B4-BE49-F238E27FC236}">
                <a16:creationId xmlns:a16="http://schemas.microsoft.com/office/drawing/2014/main" id="{DDCDD022-970D-6F60-E1CD-06EA9C99F85B}"/>
              </a:ext>
            </a:extLst>
          </p:cNvPr>
          <p:cNvSpPr/>
          <p:nvPr/>
        </p:nvSpPr>
        <p:spPr>
          <a:xfrm>
            <a:off x="1468120" y="4483027"/>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4A1BCCA-E0C2-8ABC-FA03-6BB685DE5609}"/>
              </a:ext>
            </a:extLst>
          </p:cNvPr>
          <p:cNvSpPr/>
          <p:nvPr/>
        </p:nvSpPr>
        <p:spPr>
          <a:xfrm>
            <a:off x="1468120" y="3231368"/>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6B27-F9F8-9ED3-0846-97C06302CEA4}"/>
              </a:ext>
            </a:extLst>
          </p:cNvPr>
          <p:cNvSpPr/>
          <p:nvPr/>
        </p:nvSpPr>
        <p:spPr>
          <a:xfrm>
            <a:off x="1468120" y="2029660"/>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3792FB-A44A-6C09-AFB6-0495A0B90A6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18" name="Picture 17" descr="A qr code on a white background&#10;&#10;Description automatically generated">
            <a:extLst>
              <a:ext uri="{FF2B5EF4-FFF2-40B4-BE49-F238E27FC236}">
                <a16:creationId xmlns:a16="http://schemas.microsoft.com/office/drawing/2014/main" id="{74DE173C-3C09-A95A-5278-EF9ABEAE9D03}"/>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2637789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253396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Reproducibility and Terminal (30 mins)</a:t>
            </a:r>
          </a:p>
          <a:p>
            <a:pPr marL="285750" indent="-285750">
              <a:lnSpc>
                <a:spcPct val="150000"/>
              </a:lnSpc>
              <a:buFont typeface="Arial" panose="020B0604020202020204" pitchFamily="34" charset="0"/>
              <a:buChar char="•"/>
            </a:pPr>
            <a:r>
              <a:rPr lang="en-US" dirty="0">
                <a:solidFill>
                  <a:srgbClr val="1B202F"/>
                </a:solidFill>
                <a:latin typeface="+mj-lt"/>
              </a:rPr>
              <a:t>Git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Break</a:t>
            </a:r>
          </a:p>
          <a:p>
            <a:pPr marL="285750" indent="-285750">
              <a:lnSpc>
                <a:spcPct val="150000"/>
              </a:lnSpc>
              <a:buFont typeface="Arial" panose="020B0604020202020204" pitchFamily="34" charset="0"/>
              <a:buChar char="•"/>
            </a:pPr>
            <a:r>
              <a:rPr lang="en-US" dirty="0" err="1">
                <a:solidFill>
                  <a:srgbClr val="1B202F"/>
                </a:solidFill>
                <a:latin typeface="+mj-lt"/>
              </a:rPr>
              <a:t>Github</a:t>
            </a:r>
            <a:r>
              <a:rPr lang="en-US" dirty="0">
                <a:solidFill>
                  <a:srgbClr val="1B202F"/>
                </a:solidFill>
                <a:latin typeface="+mj-lt"/>
              </a:rPr>
              <a: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LaTeX and Zotero (30 mins)</a:t>
            </a:r>
          </a:p>
          <a:p>
            <a:pPr marL="285750" indent="-285750">
              <a:lnSpc>
                <a:spcPct val="150000"/>
              </a:lnSpc>
              <a:buFont typeface="Arial" panose="020B0604020202020204" pitchFamily="34" charset="0"/>
              <a:buChar char="•"/>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1" y="3192948"/>
            <a:ext cx="429253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Edit file contents (Nano, vim are text editors)</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902199" y="3050094"/>
            <a:ext cx="290249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nano &lt;filename&gt;</a:t>
            </a: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vim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3498850" y="4472070"/>
            <a:ext cx="530224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mv &lt;</a:t>
            </a:r>
            <a:r>
              <a:rPr lang="en-US" sz="1600" dirty="0" err="1">
                <a:solidFill>
                  <a:srgbClr val="000000"/>
                </a:solidFill>
                <a:latin typeface="Courier New" panose="02070309020205020404" pitchFamily="49" charset="0"/>
                <a:cs typeface="Courier New" panose="02070309020205020404" pitchFamily="49" charset="0"/>
              </a:rPr>
              <a:t>source_filename</a:t>
            </a:r>
            <a:r>
              <a:rPr lang="en-US" sz="1600" dirty="0">
                <a:solidFill>
                  <a:srgbClr val="000000"/>
                </a:solidFill>
                <a:latin typeface="Courier New" panose="02070309020205020404" pitchFamily="49" charset="0"/>
                <a:cs typeface="Courier New" panose="02070309020205020404" pitchFamily="49" charset="0"/>
              </a:rPr>
              <a:t>&gt; &lt;</a:t>
            </a:r>
            <a:r>
              <a:rPr lang="en-US" sz="1600" dirty="0" err="1">
                <a:solidFill>
                  <a:srgbClr val="000000"/>
                </a:solidFill>
                <a:latin typeface="Courier New" panose="02070309020205020404" pitchFamily="49" charset="0"/>
                <a:cs typeface="Courier New" panose="02070309020205020404" pitchFamily="49" charset="0"/>
              </a:rPr>
              <a:t>target_filename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479497"/>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Move or rename a file</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49710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29832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4902199" y="1552730"/>
            <a:ext cx="24955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touch &lt;filename&gt;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569519"/>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file</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4365624" y="1070743"/>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contents of a file</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4902199" y="389315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cat &lt;filename&gt;</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78559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19787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5016499" y="2034713"/>
            <a:ext cx="22669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&lt;filename&gt;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049161"/>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file </a:t>
            </a:r>
            <a:r>
              <a:rPr lang="en-US" sz="1600" b="1" dirty="0">
                <a:solidFill>
                  <a:srgbClr val="C00000"/>
                </a:solidFill>
                <a:latin typeface="Arial" charset="0"/>
              </a:rPr>
              <a:t>(cannot be undone!)</a:t>
            </a:r>
          </a:p>
        </p:txBody>
      </p:sp>
      <p:cxnSp>
        <p:nvCxnSpPr>
          <p:cNvPr id="2" name="Straight Connector 1">
            <a:extLst>
              <a:ext uri="{FF2B5EF4-FFF2-40B4-BE49-F238E27FC236}">
                <a16:creationId xmlns:a16="http://schemas.microsoft.com/office/drawing/2014/main" id="{23DD2AAA-A89E-8CBE-A8BF-3D5E1C855F8A}"/>
              </a:ext>
            </a:extLst>
          </p:cNvPr>
          <p:cNvCxnSpPr>
            <a:cxnSpLocks/>
          </p:cNvCxnSpPr>
          <p:nvPr/>
        </p:nvCxnSpPr>
        <p:spPr>
          <a:xfrm flipV="1">
            <a:off x="376129" y="246752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F00321E-7F71-13A6-2ADA-D408A0CE6CC5}"/>
              </a:ext>
            </a:extLst>
          </p:cNvPr>
          <p:cNvSpPr txBox="1"/>
          <p:nvPr/>
        </p:nvSpPr>
        <p:spPr>
          <a:xfrm>
            <a:off x="4365624" y="2532287"/>
            <a:ext cx="356869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-r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4" name="TextBox 3">
            <a:extLst>
              <a:ext uri="{FF2B5EF4-FFF2-40B4-BE49-F238E27FC236}">
                <a16:creationId xmlns:a16="http://schemas.microsoft.com/office/drawing/2014/main" id="{CCF09CC4-FA7B-DA24-629A-5612EAE528D9}"/>
              </a:ext>
            </a:extLst>
          </p:cNvPr>
          <p:cNvSpPr txBox="1"/>
          <p:nvPr/>
        </p:nvSpPr>
        <p:spPr>
          <a:xfrm>
            <a:off x="520102" y="2546735"/>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directory </a:t>
            </a:r>
            <a:r>
              <a:rPr lang="en-US" sz="1600" b="1" dirty="0">
                <a:solidFill>
                  <a:srgbClr val="C00000"/>
                </a:solidFill>
                <a:latin typeface="Arial" charset="0"/>
              </a:rPr>
              <a:t>(cannot be undone!)</a:t>
            </a:r>
          </a:p>
        </p:txBody>
      </p:sp>
    </p:spTree>
    <p:extLst>
      <p:ext uri="{BB962C8B-B14F-4D97-AF65-F5344CB8AC3E}">
        <p14:creationId xmlns:p14="http://schemas.microsoft.com/office/powerpoint/2010/main" val="16913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984136"/>
            <a:ext cx="6953867" cy="3892664"/>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Demo – Navigation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83483" y="105135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Open Terminal (MacOS) or Git Bash (Windows)</a:t>
            </a:r>
          </a:p>
        </p:txBody>
      </p:sp>
      <p:sp>
        <p:nvSpPr>
          <p:cNvPr id="7" name="TextBox 6">
            <a:extLst>
              <a:ext uri="{FF2B5EF4-FFF2-40B4-BE49-F238E27FC236}">
                <a16:creationId xmlns:a16="http://schemas.microsoft.com/office/drawing/2014/main" id="{8EBE09FF-F094-4D5D-A26C-5978CD9AEFD2}"/>
              </a:ext>
            </a:extLst>
          </p:cNvPr>
          <p:cNvSpPr txBox="1"/>
          <p:nvPr/>
        </p:nvSpPr>
        <p:spPr>
          <a:xfrm>
            <a:off x="3213356" y="3196346"/>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7_terminal_and_git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183483" y="21862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Pull the class </a:t>
            </a:r>
            <a:r>
              <a:rPr lang="en-US" sz="1500" dirty="0" err="1">
                <a:solidFill>
                  <a:srgbClr val="1B202F"/>
                </a:solidFill>
              </a:rPr>
              <a:t>Github</a:t>
            </a:r>
            <a:r>
              <a:rPr lang="en-US" sz="1500" dirty="0">
                <a:solidFill>
                  <a:srgbClr val="1B202F"/>
                </a:solidFill>
              </a:rPr>
              <a:t> to get any updates</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3" y="3521219"/>
            <a:ext cx="6726089" cy="323165"/>
          </a:xfrm>
          <a:prstGeom prst="rect">
            <a:avLst/>
          </a:prstGeom>
          <a:noFill/>
        </p:spPr>
        <p:txBody>
          <a:bodyPr wrap="square">
            <a:spAutoFit/>
          </a:bodyPr>
          <a:lstStyle/>
          <a:p>
            <a:pPr>
              <a:spcAft>
                <a:spcPts val="1200"/>
              </a:spcAft>
            </a:pPr>
            <a:r>
              <a:rPr lang="en-US" sz="1500" dirty="0">
                <a:solidFill>
                  <a:srgbClr val="1B202F"/>
                </a:solidFill>
              </a:rPr>
              <a:t>5.   Print off the list of files in that directory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876645" y="385410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a:t>
            </a:r>
          </a:p>
        </p:txBody>
      </p:sp>
      <p:sp>
        <p:nvSpPr>
          <p:cNvPr id="2" name="TextBox 1">
            <a:extLst>
              <a:ext uri="{FF2B5EF4-FFF2-40B4-BE49-F238E27FC236}">
                <a16:creationId xmlns:a16="http://schemas.microsoft.com/office/drawing/2014/main" id="{D473802C-9A55-4537-8A43-A83C78D1E4F7}"/>
              </a:ext>
            </a:extLst>
          </p:cNvPr>
          <p:cNvSpPr txBox="1"/>
          <p:nvPr/>
        </p:nvSpPr>
        <p:spPr>
          <a:xfrm>
            <a:off x="1183483" y="4188693"/>
            <a:ext cx="6726089" cy="323165"/>
          </a:xfrm>
          <a:prstGeom prst="rect">
            <a:avLst/>
          </a:prstGeom>
          <a:noFill/>
        </p:spPr>
        <p:txBody>
          <a:bodyPr wrap="square">
            <a:spAutoFit/>
          </a:bodyPr>
          <a:lstStyle/>
          <a:p>
            <a:pPr>
              <a:spcAft>
                <a:spcPts val="1200"/>
              </a:spcAft>
            </a:pPr>
            <a:r>
              <a:rPr lang="en-US" sz="1500" dirty="0">
                <a:solidFill>
                  <a:srgbClr val="1B202F"/>
                </a:solidFill>
              </a:rPr>
              <a:t>6.   Navigate back to your home directory</a:t>
            </a:r>
          </a:p>
        </p:txBody>
      </p:sp>
      <p:sp>
        <p:nvSpPr>
          <p:cNvPr id="3" name="TextBox 2">
            <a:extLst>
              <a:ext uri="{FF2B5EF4-FFF2-40B4-BE49-F238E27FC236}">
                <a16:creationId xmlns:a16="http://schemas.microsoft.com/office/drawing/2014/main" id="{D30A8A76-7D6E-8107-DDC7-8325DDEB58BA}"/>
              </a:ext>
            </a:extLst>
          </p:cNvPr>
          <p:cNvSpPr txBox="1"/>
          <p:nvPr/>
        </p:nvSpPr>
        <p:spPr>
          <a:xfrm>
            <a:off x="2198370" y="4511858"/>
            <a:ext cx="464058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a:solidFill>
                  <a:srgbClr val="1B202F"/>
                </a:solidFill>
                <a:latin typeface="+mj-lt"/>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    </a:t>
            </a:r>
            <a:r>
              <a:rPr lang="en-US" sz="1500" dirty="0">
                <a:solidFill>
                  <a:srgbClr val="1B202F"/>
                </a:solidFill>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a:t>
            </a:r>
          </a:p>
        </p:txBody>
      </p:sp>
      <p:sp>
        <p:nvSpPr>
          <p:cNvPr id="4" name="TextBox 3">
            <a:extLst>
              <a:ext uri="{FF2B5EF4-FFF2-40B4-BE49-F238E27FC236}">
                <a16:creationId xmlns:a16="http://schemas.microsoft.com/office/drawing/2014/main" id="{DCD38B9A-182A-BA56-1A71-6EE2D9791640}"/>
              </a:ext>
            </a:extLst>
          </p:cNvPr>
          <p:cNvSpPr txBox="1"/>
          <p:nvPr/>
        </p:nvSpPr>
        <p:spPr>
          <a:xfrm>
            <a:off x="1183483" y="151880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Navigate to the class directory from the pre-assignment</a:t>
            </a:r>
          </a:p>
        </p:txBody>
      </p:sp>
      <p:sp>
        <p:nvSpPr>
          <p:cNvPr id="6" name="TextBox 5">
            <a:extLst>
              <a:ext uri="{FF2B5EF4-FFF2-40B4-BE49-F238E27FC236}">
                <a16:creationId xmlns:a16="http://schemas.microsoft.com/office/drawing/2014/main" id="{E6EC7570-BE63-4F5A-8591-E43367B34D7E}"/>
              </a:ext>
            </a:extLst>
          </p:cNvPr>
          <p:cNvSpPr txBox="1"/>
          <p:nvPr/>
        </p:nvSpPr>
        <p:spPr>
          <a:xfrm>
            <a:off x="3213356" y="2538590"/>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8" name="TextBox 7">
            <a:extLst>
              <a:ext uri="{FF2B5EF4-FFF2-40B4-BE49-F238E27FC236}">
                <a16:creationId xmlns:a16="http://schemas.microsoft.com/office/drawing/2014/main" id="{F7552A69-7F20-8EBC-9998-DEDB1AE88B3E}"/>
              </a:ext>
            </a:extLst>
          </p:cNvPr>
          <p:cNvSpPr txBox="1"/>
          <p:nvPr/>
        </p:nvSpPr>
        <p:spPr>
          <a:xfrm>
            <a:off x="3213356" y="1880834"/>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15.S60_2024</a:t>
            </a:r>
          </a:p>
        </p:txBody>
      </p:sp>
      <p:sp>
        <p:nvSpPr>
          <p:cNvPr id="13" name="TextBox 12">
            <a:extLst>
              <a:ext uri="{FF2B5EF4-FFF2-40B4-BE49-F238E27FC236}">
                <a16:creationId xmlns:a16="http://schemas.microsoft.com/office/drawing/2014/main" id="{BE63BB49-6958-8487-1805-D198BCB1D4B6}"/>
              </a:ext>
            </a:extLst>
          </p:cNvPr>
          <p:cNvSpPr txBox="1"/>
          <p:nvPr/>
        </p:nvSpPr>
        <p:spPr>
          <a:xfrm>
            <a:off x="1183483" y="2853746"/>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4.   Navigate to the class directory from the pre-assignment</a:t>
            </a:r>
          </a:p>
        </p:txBody>
      </p:sp>
    </p:spTree>
    <p:extLst>
      <p:ext uri="{BB962C8B-B14F-4D97-AF65-F5344CB8AC3E}">
        <p14:creationId xmlns:p14="http://schemas.microsoft.com/office/powerpoint/2010/main" val="208489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directory called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navigate to it, add a new file called </a:t>
            </a:r>
            <a:r>
              <a:rPr lang="en-US" sz="1600" dirty="0" err="1">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then add a line of text to the file.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527924" y="3248481"/>
            <a:ext cx="261060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nano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and open a new file for editing</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2" y="3802479"/>
            <a:ext cx="6726089" cy="323165"/>
          </a:xfrm>
          <a:prstGeom prst="rect">
            <a:avLst/>
          </a:prstGeom>
          <a:noFill/>
        </p:spPr>
        <p:txBody>
          <a:bodyPr wrap="square">
            <a:spAutoFit/>
          </a:bodyPr>
          <a:lstStyle/>
          <a:p>
            <a:pPr marL="342900" indent="-342900">
              <a:spcAft>
                <a:spcPts val="1200"/>
              </a:spcAft>
              <a:buAutoNum type="arabicPeriod" startAt="3"/>
            </a:pPr>
            <a:r>
              <a:rPr lang="en-US" sz="1500" dirty="0">
                <a:solidFill>
                  <a:srgbClr val="1B202F"/>
                </a:solidFill>
              </a:rPr>
              <a:t>Add some text </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2028B79-2D15-22C8-CF41-F6787353FC62}"/>
              </a:ext>
            </a:extLst>
          </p:cNvPr>
          <p:cNvSpPr txBox="1"/>
          <p:nvPr/>
        </p:nvSpPr>
        <p:spPr>
          <a:xfrm>
            <a:off x="4007655" y="3310791"/>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4" name="TextBox 3">
            <a:extLst>
              <a:ext uri="{FF2B5EF4-FFF2-40B4-BE49-F238E27FC236}">
                <a16:creationId xmlns:a16="http://schemas.microsoft.com/office/drawing/2014/main" id="{29B1F164-FFE1-CF2E-DB74-3537D30197AF}"/>
              </a:ext>
            </a:extLst>
          </p:cNvPr>
          <p:cNvSpPr txBox="1"/>
          <p:nvPr/>
        </p:nvSpPr>
        <p:spPr>
          <a:xfrm>
            <a:off x="4324282" y="3330661"/>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7D87D88-2A90-B984-48E7-A075CCE86A03}"/>
              </a:ext>
            </a:extLst>
          </p:cNvPr>
          <p:cNvSpPr txBox="1"/>
          <p:nvPr/>
        </p:nvSpPr>
        <p:spPr>
          <a:xfrm>
            <a:off x="1837926" y="4217977"/>
            <a:ext cx="1761921" cy="523220"/>
          </a:xfrm>
          <a:prstGeom prst="rect">
            <a:avLst/>
          </a:prstGeom>
          <a:noFill/>
        </p:spPr>
        <p:txBody>
          <a:bodyPr wrap="square">
            <a:spAutoFit/>
          </a:bodyPr>
          <a:lstStyle/>
          <a:p>
            <a:pPr>
              <a:spcAft>
                <a:spcPts val="1200"/>
              </a:spcAft>
            </a:pPr>
            <a:r>
              <a:rPr lang="en-US" sz="1400" dirty="0">
                <a:solidFill>
                  <a:srgbClr val="1B202F"/>
                </a:solidFill>
              </a:rPr>
              <a:t>Save (</a:t>
            </a:r>
            <a:r>
              <a:rPr lang="en-US" sz="1400" dirty="0" err="1">
                <a:solidFill>
                  <a:srgbClr val="1B202F"/>
                </a:solidFill>
              </a:rPr>
              <a:t>Ctrl+O</a:t>
            </a:r>
            <a:r>
              <a:rPr lang="en-US" sz="1400" dirty="0">
                <a:solidFill>
                  <a:srgbClr val="1B202F"/>
                </a:solidFill>
              </a:rPr>
              <a:t>), and exit Nano (</a:t>
            </a:r>
            <a:r>
              <a:rPr lang="en-US" sz="1400" dirty="0" err="1">
                <a:solidFill>
                  <a:srgbClr val="1B202F"/>
                </a:solidFill>
              </a:rPr>
              <a:t>Ctrl+X</a:t>
            </a:r>
            <a:r>
              <a:rPr lang="en-US" sz="1400" dirty="0">
                <a:solidFill>
                  <a:srgbClr val="1B202F"/>
                </a:solidFill>
              </a:rPr>
              <a:t>)</a:t>
            </a:r>
          </a:p>
        </p:txBody>
      </p:sp>
      <p:sp>
        <p:nvSpPr>
          <p:cNvPr id="11" name="TextBox 10">
            <a:extLst>
              <a:ext uri="{FF2B5EF4-FFF2-40B4-BE49-F238E27FC236}">
                <a16:creationId xmlns:a16="http://schemas.microsoft.com/office/drawing/2014/main" id="{E5B4C03A-CD85-1D25-E64C-8466E2D3D011}"/>
              </a:ext>
            </a:extLst>
          </p:cNvPr>
          <p:cNvSpPr txBox="1"/>
          <p:nvPr/>
        </p:nvSpPr>
        <p:spPr>
          <a:xfrm>
            <a:off x="4042110" y="4239055"/>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13" name="TextBox 12">
            <a:extLst>
              <a:ext uri="{FF2B5EF4-FFF2-40B4-BE49-F238E27FC236}">
                <a16:creationId xmlns:a16="http://schemas.microsoft.com/office/drawing/2014/main" id="{0E6E1442-1871-1501-C130-85F7817ABE18}"/>
              </a:ext>
            </a:extLst>
          </p:cNvPr>
          <p:cNvSpPr txBox="1"/>
          <p:nvPr/>
        </p:nvSpPr>
        <p:spPr>
          <a:xfrm>
            <a:off x="4748625" y="4168426"/>
            <a:ext cx="2890132" cy="523220"/>
          </a:xfrm>
          <a:prstGeom prst="rect">
            <a:avLst/>
          </a:prstGeom>
          <a:noFill/>
        </p:spPr>
        <p:txBody>
          <a:bodyPr wrap="square">
            <a:spAutoFit/>
          </a:bodyPr>
          <a:lstStyle/>
          <a:p>
            <a:pPr>
              <a:spcAft>
                <a:spcPts val="1200"/>
              </a:spcAft>
            </a:pPr>
            <a:r>
              <a:rPr lang="en-US" sz="1400" dirty="0">
                <a:solidFill>
                  <a:srgbClr val="1B202F"/>
                </a:solidFill>
              </a:rPr>
              <a:t>Command interface (Esc), and save and exit (:</a:t>
            </a:r>
            <a:r>
              <a:rPr lang="en-US" sz="1400" dirty="0" err="1">
                <a:solidFill>
                  <a:srgbClr val="1B202F"/>
                </a:solidFill>
              </a:rPr>
              <a:t>wq</a:t>
            </a:r>
            <a:r>
              <a:rPr lang="en-US" sz="1400" dirty="0">
                <a:solidFill>
                  <a:srgbClr val="1B202F"/>
                </a:solidFill>
              </a:rPr>
              <a:t>)</a:t>
            </a:r>
          </a:p>
        </p:txBody>
      </p:sp>
    </p:spTree>
    <p:extLst>
      <p:ext uri="{BB962C8B-B14F-4D97-AF65-F5344CB8AC3E}">
        <p14:creationId xmlns:p14="http://schemas.microsoft.com/office/powerpoint/2010/main" val="248912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Within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directory within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data</a:t>
            </a:r>
            <a:r>
              <a:rPr lang="en-US" sz="1600" dirty="0">
                <a:solidFill>
                  <a:srgbClr val="1B202F"/>
                </a:solidFill>
              </a:rPr>
              <a:t>, navigate to it, add a new file called </a:t>
            </a:r>
            <a:r>
              <a:rPr lang="en-US" sz="1600" dirty="0">
                <a:solidFill>
                  <a:srgbClr val="1B202F"/>
                </a:solidFill>
                <a:latin typeface="Courier New" panose="02070309020205020404" pitchFamily="49" charset="0"/>
                <a:cs typeface="Courier New" panose="02070309020205020404" pitchFamily="49" charset="0"/>
              </a:rPr>
              <a:t>mydata.csv</a:t>
            </a:r>
            <a:r>
              <a:rPr lang="en-US" sz="1600" dirty="0">
                <a:solidFill>
                  <a:srgbClr val="1B202F"/>
                </a:solidFill>
              </a:rPr>
              <a:t>. Then navigate back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3241221" y="318137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mydata.csv</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new CSV file</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323AC4F6-78B9-8D68-A3C9-DAAA50792517}"/>
              </a:ext>
            </a:extLst>
          </p:cNvPr>
          <p:cNvSpPr txBox="1"/>
          <p:nvPr/>
        </p:nvSpPr>
        <p:spPr>
          <a:xfrm>
            <a:off x="3241221" y="398269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p:txBody>
      </p:sp>
      <p:sp>
        <p:nvSpPr>
          <p:cNvPr id="3" name="TextBox 2">
            <a:extLst>
              <a:ext uri="{FF2B5EF4-FFF2-40B4-BE49-F238E27FC236}">
                <a16:creationId xmlns:a16="http://schemas.microsoft.com/office/drawing/2014/main" id="{A86247D1-8662-4C97-EF95-998B2A3FB1F5}"/>
              </a:ext>
            </a:extLst>
          </p:cNvPr>
          <p:cNvSpPr txBox="1"/>
          <p:nvPr/>
        </p:nvSpPr>
        <p:spPr>
          <a:xfrm>
            <a:off x="1208955" y="362498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Navigate back to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5086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1257985" y="4136583"/>
            <a:ext cx="66280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python processStuff.py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0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3949700" y="4061257"/>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27969A-4CBA-4B2D-80B9-D822A119ADDB}"/>
              </a:ext>
            </a:extLst>
          </p:cNvPr>
          <p:cNvSpPr txBox="1"/>
          <p:nvPr/>
        </p:nvSpPr>
        <p:spPr>
          <a:xfrm>
            <a:off x="3949700" y="4519702"/>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&gt;&gt; outputfile.txt</a:t>
            </a:r>
          </a:p>
        </p:txBody>
      </p:sp>
      <p:sp>
        <p:nvSpPr>
          <p:cNvPr id="13" name="TextBox 12">
            <a:extLst>
              <a:ext uri="{FF2B5EF4-FFF2-40B4-BE49-F238E27FC236}">
                <a16:creationId xmlns:a16="http://schemas.microsoft.com/office/drawing/2014/main" id="{7C85FE31-3149-46FF-9FCE-7447FADCC148}"/>
              </a:ext>
            </a:extLst>
          </p:cNvPr>
          <p:cNvSpPr txBox="1"/>
          <p:nvPr/>
        </p:nvSpPr>
        <p:spPr>
          <a:xfrm>
            <a:off x="782984" y="4000727"/>
            <a:ext cx="2501173" cy="872034"/>
          </a:xfrm>
          <a:prstGeom prst="rect">
            <a:avLst/>
          </a:prstGeom>
          <a:noFill/>
          <a:ln>
            <a:noFill/>
          </a:ln>
        </p:spPr>
        <p:txBody>
          <a:bodyPr wrap="square" rtlCol="0">
            <a:spAutoFit/>
          </a:bodyPr>
          <a:lstStyle/>
          <a:p>
            <a:pPr>
              <a:lnSpc>
                <a:spcPct val="150000"/>
              </a:lnSpc>
            </a:pPr>
            <a:r>
              <a:rPr lang="en-US" dirty="0">
                <a:solidFill>
                  <a:srgbClr val="1B202F"/>
                </a:solidFill>
              </a:rPr>
              <a:t>Overwrite / create file</a:t>
            </a:r>
          </a:p>
          <a:p>
            <a:pPr>
              <a:lnSpc>
                <a:spcPct val="150000"/>
              </a:lnSpc>
            </a:pPr>
            <a:r>
              <a:rPr lang="en-US" dirty="0">
                <a:solidFill>
                  <a:srgbClr val="1B202F"/>
                </a:solidFill>
              </a:rPr>
              <a:t>Append to file</a:t>
            </a:r>
            <a:endParaRPr lang="en-TH" dirty="0">
              <a:solidFill>
                <a:srgbClr val="1B202F"/>
              </a:solidFill>
            </a:endParaRPr>
          </a:p>
        </p:txBody>
      </p:sp>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23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I can create a Julia script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err="1">
                <a:solidFill>
                  <a:srgbClr val="1B202F"/>
                </a:solidFill>
                <a:latin typeface="Courier New" panose="02070309020205020404" pitchFamily="49" charset="0"/>
                <a:cs typeface="Courier New" panose="02070309020205020404" pitchFamily="49" charset="0"/>
              </a:rPr>
              <a:t>myscript.jl</a:t>
            </a:r>
            <a:r>
              <a:rPr lang="en-US" sz="1600" dirty="0">
                <a:solidFill>
                  <a:srgbClr val="1B202F"/>
                </a:solidFill>
                <a:cs typeface="Courier New" panose="02070309020205020404" pitchFamily="49" charset="0"/>
              </a:rPr>
              <a:t>. I can then run it and direct the output to a file called</a:t>
            </a:r>
            <a:r>
              <a:rPr lang="en-US" sz="1600" dirty="0">
                <a:solidFill>
                  <a:srgbClr val="1B202F"/>
                </a:solidFill>
                <a:latin typeface="Courier New" panose="02070309020205020404" pitchFamily="49" charset="0"/>
                <a:cs typeface="Courier New" panose="02070309020205020404" pitchFamily="49" charset="0"/>
              </a:rPr>
              <a:t> scriptoutput.txt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2107096" y="3337169"/>
            <a:ext cx="4715123" cy="323165"/>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julia</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myscript.jl</a:t>
            </a:r>
            <a:r>
              <a:rPr lang="en-US" sz="1500" dirty="0">
                <a:solidFill>
                  <a:srgbClr val="1B202F"/>
                </a:solidFill>
                <a:latin typeface="Courier New" panose="02070309020205020404" pitchFamily="49" charset="0"/>
                <a:cs typeface="Courier New" panose="02070309020205020404" pitchFamily="49" charset="0"/>
              </a:rPr>
              <a:t> &gt;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myscript.jl</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24760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7" grpId="0"/>
      <p:bldP spid="10" grpId="0"/>
      <p:bldP spid="18"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another text file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newfile.txt</a:t>
            </a:r>
            <a:r>
              <a:rPr lang="en-US" sz="1600" dirty="0">
                <a:solidFill>
                  <a:srgbClr val="1B202F"/>
                </a:solidFill>
                <a:cs typeface="Courier New" panose="02070309020205020404" pitchFamily="49" charset="0"/>
              </a:rPr>
              <a:t>. Print the contents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cs typeface="Courier New" panose="02070309020205020404" pitchFamily="49" charset="0"/>
              </a:rPr>
              <a:t>and direct the list to a file called</a:t>
            </a:r>
            <a:r>
              <a:rPr lang="en-US" sz="1600" dirty="0">
                <a:solidFill>
                  <a:srgbClr val="1B202F"/>
                </a:solidFill>
                <a:latin typeface="Courier New" panose="02070309020205020404" pitchFamily="49" charset="0"/>
                <a:cs typeface="Courier New" panose="02070309020205020404" pitchFamily="49" charset="0"/>
              </a:rPr>
              <a:t> outputfile.txt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3344633" y="3337169"/>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 &gt; outputfile.txt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newfile.txt</a:t>
            </a: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outputfile.txt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134005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Bash actually doing?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a:lnSpc>
                <a:spcPct val="150000"/>
              </a:lnSpc>
            </a:pPr>
            <a:r>
              <a:rPr lang="en-US" sz="1600" dirty="0">
                <a:solidFill>
                  <a:srgbClr val="1B202F"/>
                </a:solidFill>
              </a:rPr>
              <a:t>Two types of commands, internal (built-in to the shell) and external</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r>
              <a:rPr lang="en-US" sz="1600" dirty="0">
                <a:solidFill>
                  <a:srgbClr val="1B202F"/>
                </a:solidFill>
              </a:rPr>
              <a:t>When you run an external command like </a:t>
            </a:r>
            <a:r>
              <a:rPr lang="en-US" sz="1600" dirty="0">
                <a:solidFill>
                  <a:srgbClr val="1B202F"/>
                </a:solidFill>
                <a:latin typeface="Courier New" panose="02070309020205020404" pitchFamily="49" charset="0"/>
                <a:cs typeface="Courier New" panose="02070309020205020404" pitchFamily="49" charset="0"/>
              </a:rPr>
              <a:t>cat</a:t>
            </a:r>
            <a:r>
              <a:rPr lang="en-US" sz="1600" dirty="0">
                <a:solidFill>
                  <a:srgbClr val="1B202F"/>
                </a:solidFill>
              </a:rPr>
              <a:t>, bash looks for a program with that name under the directories listed in the $PATH environment variable and spawns a process that executes the program</a:t>
            </a:r>
            <a:endParaRPr lang="en-TH" sz="1600" dirty="0">
              <a:solidFill>
                <a:srgbClr val="1B202F"/>
              </a:solidFill>
            </a:endParaRPr>
          </a:p>
        </p:txBody>
      </p:sp>
      <p:pic>
        <p:nvPicPr>
          <p:cNvPr id="48" name="Picture 47">
            <a:extLst>
              <a:ext uri="{FF2B5EF4-FFF2-40B4-BE49-F238E27FC236}">
                <a16:creationId xmlns:a16="http://schemas.microsoft.com/office/drawing/2014/main" id="{EFEAC11E-AE17-11AB-CF09-D2E2313A8456}"/>
              </a:ext>
            </a:extLst>
          </p:cNvPr>
          <p:cNvPicPr>
            <a:picLocks noChangeAspect="1"/>
          </p:cNvPicPr>
          <p:nvPr/>
        </p:nvPicPr>
        <p:blipFill>
          <a:blip r:embed="rId3"/>
          <a:stretch>
            <a:fillRect/>
          </a:stretch>
        </p:blipFill>
        <p:spPr>
          <a:xfrm>
            <a:off x="1522841" y="1624385"/>
            <a:ext cx="5580190" cy="1540234"/>
          </a:xfrm>
          <a:prstGeom prst="rect">
            <a:avLst/>
          </a:prstGeom>
        </p:spPr>
      </p:pic>
    </p:spTree>
    <p:extLst>
      <p:ext uri="{BB962C8B-B14F-4D97-AF65-F5344CB8AC3E}">
        <p14:creationId xmlns:p14="http://schemas.microsoft.com/office/powerpoint/2010/main" val="40577678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More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414857"/>
          </a:xfrm>
          <a:prstGeom prst="rect">
            <a:avLst/>
          </a:prstGeom>
          <a:noFill/>
          <a:ln>
            <a:noFill/>
          </a:ln>
        </p:spPr>
        <p:txBody>
          <a:bodyPr wrap="square" rtlCol="0">
            <a:spAutoFit/>
          </a:bodyPr>
          <a:lstStyle/>
          <a:p>
            <a:pPr>
              <a:lnSpc>
                <a:spcPct val="150000"/>
              </a:lnSpc>
            </a:pPr>
            <a:r>
              <a:rPr lang="en-US" sz="1600" dirty="0">
                <a:solidFill>
                  <a:srgbClr val="1B202F"/>
                </a:solidFill>
              </a:rPr>
              <a:t>There are many more things you can do in Terminal. </a:t>
            </a:r>
            <a:endParaRPr lang="en-TH" sz="1600" dirty="0">
              <a:solidFill>
                <a:srgbClr val="1B202F"/>
              </a:solidFill>
            </a:endParaRPr>
          </a:p>
        </p:txBody>
      </p:sp>
      <p:sp>
        <p:nvSpPr>
          <p:cNvPr id="5" name="TextBox 4">
            <a:extLst>
              <a:ext uri="{FF2B5EF4-FFF2-40B4-BE49-F238E27FC236}">
                <a16:creationId xmlns:a16="http://schemas.microsoft.com/office/drawing/2014/main" id="{106BA7C3-ED65-49E7-8B6D-C62EA3813836}"/>
              </a:ext>
            </a:extLst>
          </p:cNvPr>
          <p:cNvSpPr txBox="1"/>
          <p:nvPr/>
        </p:nvSpPr>
        <p:spPr>
          <a:xfrm>
            <a:off x="451361" y="4386195"/>
            <a:ext cx="8455572" cy="416011"/>
          </a:xfrm>
          <a:prstGeom prst="rect">
            <a:avLst/>
          </a:prstGeom>
          <a:noFill/>
          <a:ln>
            <a:noFill/>
          </a:ln>
        </p:spPr>
        <p:txBody>
          <a:bodyPr wrap="square" rtlCol="0">
            <a:spAutoFit/>
          </a:bodyPr>
          <a:lstStyle/>
          <a:p>
            <a:pPr>
              <a:lnSpc>
                <a:spcPct val="150000"/>
              </a:lnSpc>
            </a:pPr>
            <a:r>
              <a:rPr lang="en-US" sz="1600" dirty="0">
                <a:solidFill>
                  <a:srgbClr val="1B202F"/>
                </a:solidFill>
              </a:rPr>
              <a:t>If you’re interested, check out the tutorial here: </a:t>
            </a:r>
            <a:r>
              <a:rPr lang="en-US" sz="1600" dirty="0">
                <a:solidFill>
                  <a:srgbClr val="1B202F"/>
                </a:solidFill>
                <a:hlinkClick r:id="rId3"/>
              </a:rPr>
              <a:t>https://swcarpentry.github.io/shell-novice/</a:t>
            </a:r>
            <a:r>
              <a:rPr lang="en-US" sz="1600" dirty="0">
                <a:solidFill>
                  <a:srgbClr val="1B202F"/>
                </a:solidFill>
              </a:rPr>
              <a:t> </a:t>
            </a:r>
            <a:endParaRPr lang="en-TH" sz="1600" dirty="0">
              <a:solidFill>
                <a:srgbClr val="1B202F"/>
              </a:solidFill>
            </a:endParaRPr>
          </a:p>
        </p:txBody>
      </p:sp>
      <p:sp>
        <p:nvSpPr>
          <p:cNvPr id="6" name="TextBox 5">
            <a:extLst>
              <a:ext uri="{FF2B5EF4-FFF2-40B4-BE49-F238E27FC236}">
                <a16:creationId xmlns:a16="http://schemas.microsoft.com/office/drawing/2014/main" id="{C0DFF493-CB2F-4A92-8248-CF25BE5F5063}"/>
              </a:ext>
            </a:extLst>
          </p:cNvPr>
          <p:cNvSpPr txBox="1"/>
          <p:nvPr/>
        </p:nvSpPr>
        <p:spPr>
          <a:xfrm>
            <a:off x="244709" y="3452945"/>
            <a:ext cx="2412298" cy="584775"/>
          </a:xfrm>
          <a:prstGeom prst="rect">
            <a:avLst/>
          </a:prstGeom>
          <a:noFill/>
          <a:ln>
            <a:noFill/>
          </a:ln>
        </p:spPr>
        <p:txBody>
          <a:bodyPr wrap="square" rtlCol="0">
            <a:spAutoFit/>
          </a:bodyPr>
          <a:lstStyle/>
          <a:p>
            <a:pPr algn="ctr"/>
            <a:r>
              <a:rPr lang="en-US" sz="1600" dirty="0">
                <a:solidFill>
                  <a:srgbClr val="1B202F"/>
                </a:solidFill>
              </a:rPr>
              <a:t>Simple pattern matching to find and sort files </a:t>
            </a:r>
            <a:endParaRPr lang="en-TH" sz="1600" dirty="0">
              <a:solidFill>
                <a:srgbClr val="1B202F"/>
              </a:solidFill>
            </a:endParaRPr>
          </a:p>
        </p:txBody>
      </p:sp>
      <p:sp>
        <p:nvSpPr>
          <p:cNvPr id="7" name="TextBox 6">
            <a:extLst>
              <a:ext uri="{FF2B5EF4-FFF2-40B4-BE49-F238E27FC236}">
                <a16:creationId xmlns:a16="http://schemas.microsoft.com/office/drawing/2014/main" id="{E5DD15F0-D2CA-4095-A501-181792911D0A}"/>
              </a:ext>
            </a:extLst>
          </p:cNvPr>
          <p:cNvSpPr txBox="1"/>
          <p:nvPr/>
        </p:nvSpPr>
        <p:spPr>
          <a:xfrm>
            <a:off x="6253066" y="3354359"/>
            <a:ext cx="2412298" cy="830997"/>
          </a:xfrm>
          <a:prstGeom prst="rect">
            <a:avLst/>
          </a:prstGeom>
          <a:noFill/>
          <a:ln>
            <a:noFill/>
          </a:ln>
        </p:spPr>
        <p:txBody>
          <a:bodyPr wrap="square" rtlCol="0">
            <a:spAutoFit/>
          </a:bodyPr>
          <a:lstStyle/>
          <a:p>
            <a:pPr algn="ctr"/>
            <a:r>
              <a:rPr lang="en-US" sz="1600" dirty="0">
                <a:solidFill>
                  <a:srgbClr val="1B202F"/>
                </a:solidFill>
              </a:rPr>
              <a:t>Shell scripts to automate chains of commands you use often </a:t>
            </a:r>
            <a:endParaRPr lang="en-TH" sz="1600" dirty="0">
              <a:solidFill>
                <a:srgbClr val="1B202F"/>
              </a:solidFill>
            </a:endParaRPr>
          </a:p>
        </p:txBody>
      </p:sp>
      <p:sp>
        <p:nvSpPr>
          <p:cNvPr id="8" name="TextBox 7">
            <a:extLst>
              <a:ext uri="{FF2B5EF4-FFF2-40B4-BE49-F238E27FC236}">
                <a16:creationId xmlns:a16="http://schemas.microsoft.com/office/drawing/2014/main" id="{23B6339A-6092-45F9-A2AA-B3D707FC7854}"/>
              </a:ext>
            </a:extLst>
          </p:cNvPr>
          <p:cNvSpPr txBox="1"/>
          <p:nvPr/>
        </p:nvSpPr>
        <p:spPr>
          <a:xfrm>
            <a:off x="3139268" y="3329834"/>
            <a:ext cx="2580520" cy="830997"/>
          </a:xfrm>
          <a:prstGeom prst="rect">
            <a:avLst/>
          </a:prstGeom>
          <a:noFill/>
          <a:ln>
            <a:noFill/>
          </a:ln>
        </p:spPr>
        <p:txBody>
          <a:bodyPr wrap="square" rtlCol="0">
            <a:spAutoFit/>
          </a:bodyPr>
          <a:lstStyle/>
          <a:p>
            <a:pPr algn="ctr"/>
            <a:r>
              <a:rPr lang="en-US" sz="1600" dirty="0">
                <a:solidFill>
                  <a:srgbClr val="1B202F"/>
                </a:solidFill>
              </a:rPr>
              <a:t>Use multiple programming languages to run sequential processes</a:t>
            </a:r>
            <a:endParaRPr lang="en-TH" sz="1600" dirty="0">
              <a:solidFill>
                <a:srgbClr val="1B202F"/>
              </a:solidFill>
            </a:endParaRPr>
          </a:p>
        </p:txBody>
      </p:sp>
      <p:pic>
        <p:nvPicPr>
          <p:cNvPr id="9" name="Picture 14" descr="Python, vertical, logo Free Icon of Vector Logo">
            <a:extLst>
              <a:ext uri="{FF2B5EF4-FFF2-40B4-BE49-F238E27FC236}">
                <a16:creationId xmlns:a16="http://schemas.microsoft.com/office/drawing/2014/main" id="{985BBEDB-F906-415B-BF6B-81A3499FC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13" y="1957657"/>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Parallel Programming with R (online) | Yale West Campus">
            <a:extLst>
              <a:ext uri="{FF2B5EF4-FFF2-40B4-BE49-F238E27FC236}">
                <a16:creationId xmlns:a16="http://schemas.microsoft.com/office/drawing/2014/main" id="{17EA7FE3-1884-4A4E-BA7E-61D388522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920" y="1836210"/>
            <a:ext cx="999718" cy="11546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AA2023-5783-47A9-BAFE-7B13DDE9D1CB}"/>
              </a:ext>
            </a:extLst>
          </p:cNvPr>
          <p:cNvCxnSpPr>
            <a:cxnSpLocks/>
          </p:cNvCxnSpPr>
          <p:nvPr/>
        </p:nvCxnSpPr>
        <p:spPr>
          <a:xfrm>
            <a:off x="4218518" y="2484540"/>
            <a:ext cx="315384" cy="0"/>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84B2860-86A4-4B7E-B498-DDB20E5FBF6E}"/>
              </a:ext>
            </a:extLst>
          </p:cNvPr>
          <p:cNvSpPr txBox="1"/>
          <p:nvPr/>
        </p:nvSpPr>
        <p:spPr>
          <a:xfrm>
            <a:off x="2945198" y="1603042"/>
            <a:ext cx="1555498" cy="307777"/>
          </a:xfrm>
          <a:prstGeom prst="rect">
            <a:avLst/>
          </a:prstGeom>
          <a:noFill/>
          <a:ln>
            <a:noFill/>
          </a:ln>
        </p:spPr>
        <p:txBody>
          <a:bodyPr wrap="square" rtlCol="0">
            <a:spAutoFit/>
          </a:bodyPr>
          <a:lstStyle/>
          <a:p>
            <a:pPr algn="ctr"/>
            <a:r>
              <a:rPr lang="en-US" sz="1400" dirty="0">
                <a:solidFill>
                  <a:srgbClr val="1B202F"/>
                </a:solidFill>
                <a:latin typeface="Courier New" panose="02070309020205020404" pitchFamily="49" charset="0"/>
                <a:cs typeface="Courier New" panose="02070309020205020404" pitchFamily="49" charset="0"/>
              </a:rPr>
              <a:t>readdata.py</a:t>
            </a:r>
            <a:endParaRPr lang="en-TH" sz="1400"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E16FD5C1-562D-471B-BE4F-43887C479A12}"/>
              </a:ext>
            </a:extLst>
          </p:cNvPr>
          <p:cNvSpPr txBox="1"/>
          <p:nvPr/>
        </p:nvSpPr>
        <p:spPr>
          <a:xfrm>
            <a:off x="4265082" y="1614472"/>
            <a:ext cx="1805265" cy="307777"/>
          </a:xfrm>
          <a:prstGeom prst="rect">
            <a:avLst/>
          </a:prstGeom>
          <a:noFill/>
          <a:ln>
            <a:noFill/>
          </a:ln>
        </p:spPr>
        <p:txBody>
          <a:bodyPr wrap="square" rtlCol="0">
            <a:spAutoFit/>
          </a:bodyPr>
          <a:lstStyle/>
          <a:p>
            <a:pPr algn="ctr"/>
            <a:r>
              <a:rPr lang="en-US" sz="1400" dirty="0" err="1">
                <a:solidFill>
                  <a:srgbClr val="1B202F"/>
                </a:solidFill>
                <a:latin typeface="Courier New" panose="02070309020205020404" pitchFamily="49" charset="0"/>
                <a:cs typeface="Courier New" panose="02070309020205020404" pitchFamily="49" charset="0"/>
              </a:rPr>
              <a:t>makeplots.R</a:t>
            </a:r>
            <a:endParaRPr lang="en-TH" sz="1400" dirty="0">
              <a:solidFill>
                <a:srgbClr val="1B202F"/>
              </a:solidFill>
              <a:latin typeface="Courier New" panose="02070309020205020404" pitchFamily="49" charset="0"/>
              <a:cs typeface="Courier New" panose="02070309020205020404" pitchFamily="49" charset="0"/>
            </a:endParaRPr>
          </a:p>
        </p:txBody>
      </p:sp>
      <p:grpSp>
        <p:nvGrpSpPr>
          <p:cNvPr id="15" name="Group 14">
            <a:extLst>
              <a:ext uri="{FF2B5EF4-FFF2-40B4-BE49-F238E27FC236}">
                <a16:creationId xmlns:a16="http://schemas.microsoft.com/office/drawing/2014/main" id="{414DB95F-1EE2-4C16-81B1-CC2457D194F3}"/>
              </a:ext>
            </a:extLst>
          </p:cNvPr>
          <p:cNvGrpSpPr/>
          <p:nvPr/>
        </p:nvGrpSpPr>
        <p:grpSpPr>
          <a:xfrm>
            <a:off x="504753" y="2128940"/>
            <a:ext cx="566081" cy="749028"/>
            <a:chOff x="1807434" y="3063670"/>
            <a:chExt cx="1696014" cy="1749912"/>
          </a:xfrm>
        </p:grpSpPr>
        <p:sp>
          <p:nvSpPr>
            <p:cNvPr id="16" name="Rectangle 15">
              <a:extLst>
                <a:ext uri="{FF2B5EF4-FFF2-40B4-BE49-F238E27FC236}">
                  <a16:creationId xmlns:a16="http://schemas.microsoft.com/office/drawing/2014/main" id="{53319727-F6EF-4262-88E3-8F2C1F4EB146}"/>
                </a:ext>
              </a:extLst>
            </p:cNvPr>
            <p:cNvSpPr/>
            <p:nvPr/>
          </p:nvSpPr>
          <p:spPr>
            <a:xfrm>
              <a:off x="1807434"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CDBCF7B-29EE-4FCC-B7FF-2922A71208F3}"/>
                </a:ext>
              </a:extLst>
            </p:cNvPr>
            <p:cNvCxnSpPr>
              <a:cxnSpLocks/>
            </p:cNvCxnSpPr>
            <p:nvPr/>
          </p:nvCxnSpPr>
          <p:spPr>
            <a:xfrm flipV="1">
              <a:off x="1954088"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F22602C-9FB6-4861-8BEF-765E86825CDF}"/>
                </a:ext>
              </a:extLst>
            </p:cNvPr>
            <p:cNvCxnSpPr>
              <a:cxnSpLocks/>
            </p:cNvCxnSpPr>
            <p:nvPr/>
          </p:nvCxnSpPr>
          <p:spPr>
            <a:xfrm flipV="1">
              <a:off x="1954088"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764FFA5-4544-480D-B557-E46D5689A6E3}"/>
                </a:ext>
              </a:extLst>
            </p:cNvPr>
            <p:cNvCxnSpPr>
              <a:cxnSpLocks/>
            </p:cNvCxnSpPr>
            <p:nvPr/>
          </p:nvCxnSpPr>
          <p:spPr>
            <a:xfrm flipV="1">
              <a:off x="1954088" y="34051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4B55639-66A0-451F-934B-F2E6F6FA571D}"/>
                </a:ext>
              </a:extLst>
            </p:cNvPr>
            <p:cNvCxnSpPr>
              <a:cxnSpLocks/>
            </p:cNvCxnSpPr>
            <p:nvPr/>
          </p:nvCxnSpPr>
          <p:spPr>
            <a:xfrm flipV="1">
              <a:off x="1954088"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551F8BC-C0AA-4CE4-920A-C3E0F4667A08}"/>
                </a:ext>
              </a:extLst>
            </p:cNvPr>
            <p:cNvCxnSpPr>
              <a:cxnSpLocks/>
            </p:cNvCxnSpPr>
            <p:nvPr/>
          </p:nvCxnSpPr>
          <p:spPr>
            <a:xfrm flipV="1">
              <a:off x="1954088"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9F6EB58-F687-4A8E-A8DD-AFD8BD8464C9}"/>
                </a:ext>
              </a:extLst>
            </p:cNvPr>
            <p:cNvCxnSpPr>
              <a:cxnSpLocks/>
            </p:cNvCxnSpPr>
            <p:nvPr/>
          </p:nvCxnSpPr>
          <p:spPr>
            <a:xfrm flipV="1">
              <a:off x="1954088" y="40130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DB41483-20F0-4818-A305-EEA79A53DD69}"/>
                </a:ext>
              </a:extLst>
            </p:cNvPr>
            <p:cNvCxnSpPr>
              <a:cxnSpLocks/>
            </p:cNvCxnSpPr>
            <p:nvPr/>
          </p:nvCxnSpPr>
          <p:spPr>
            <a:xfrm flipV="1">
              <a:off x="1954088"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5E41D50D-601D-44FD-BC7A-0CB29721F307}"/>
              </a:ext>
            </a:extLst>
          </p:cNvPr>
          <p:cNvGrpSpPr/>
          <p:nvPr/>
        </p:nvGrpSpPr>
        <p:grpSpPr>
          <a:xfrm>
            <a:off x="1168407" y="2131783"/>
            <a:ext cx="566081" cy="749028"/>
            <a:chOff x="5640552" y="3063670"/>
            <a:chExt cx="1696014" cy="1749912"/>
          </a:xfrm>
        </p:grpSpPr>
        <p:sp>
          <p:nvSpPr>
            <p:cNvPr id="35" name="Rectangle 34">
              <a:extLst>
                <a:ext uri="{FF2B5EF4-FFF2-40B4-BE49-F238E27FC236}">
                  <a16:creationId xmlns:a16="http://schemas.microsoft.com/office/drawing/2014/main" id="{67D1A97E-2BF7-4BAA-8B9B-14B3F2A112B6}"/>
                </a:ext>
              </a:extLst>
            </p:cNvPr>
            <p:cNvSpPr/>
            <p:nvPr/>
          </p:nvSpPr>
          <p:spPr>
            <a:xfrm>
              <a:off x="5640552"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08515C-B6FE-4B02-A9AD-60DEF68A0595}"/>
                </a:ext>
              </a:extLst>
            </p:cNvPr>
            <p:cNvCxnSpPr>
              <a:cxnSpLocks/>
            </p:cNvCxnSpPr>
            <p:nvPr/>
          </p:nvCxnSpPr>
          <p:spPr>
            <a:xfrm flipV="1">
              <a:off x="5787206"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267CC01-1841-4B8A-B276-E38B2B24D714}"/>
                </a:ext>
              </a:extLst>
            </p:cNvPr>
            <p:cNvCxnSpPr>
              <a:cxnSpLocks/>
            </p:cNvCxnSpPr>
            <p:nvPr/>
          </p:nvCxnSpPr>
          <p:spPr>
            <a:xfrm flipV="1">
              <a:off x="5787206"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5862618-F80A-4BD5-A371-0F2EF442FD4E}"/>
                </a:ext>
              </a:extLst>
            </p:cNvPr>
            <p:cNvCxnSpPr>
              <a:cxnSpLocks/>
            </p:cNvCxnSpPr>
            <p:nvPr/>
          </p:nvCxnSpPr>
          <p:spPr>
            <a:xfrm flipV="1">
              <a:off x="5787206" y="340512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3E39771-3554-434A-847B-1E0061A76857}"/>
                </a:ext>
              </a:extLst>
            </p:cNvPr>
            <p:cNvCxnSpPr>
              <a:cxnSpLocks/>
            </p:cNvCxnSpPr>
            <p:nvPr/>
          </p:nvCxnSpPr>
          <p:spPr>
            <a:xfrm flipV="1">
              <a:off x="5787206"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FB42AAC-C7BD-4102-B397-6824C70C3B21}"/>
                </a:ext>
              </a:extLst>
            </p:cNvPr>
            <p:cNvCxnSpPr>
              <a:cxnSpLocks/>
            </p:cNvCxnSpPr>
            <p:nvPr/>
          </p:nvCxnSpPr>
          <p:spPr>
            <a:xfrm flipV="1">
              <a:off x="5787206"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33D249F-C642-4E23-929D-9C7BCA4C0AFD}"/>
                </a:ext>
              </a:extLst>
            </p:cNvPr>
            <p:cNvCxnSpPr>
              <a:cxnSpLocks/>
            </p:cNvCxnSpPr>
            <p:nvPr/>
          </p:nvCxnSpPr>
          <p:spPr>
            <a:xfrm flipV="1">
              <a:off x="5787206"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E84368-CED0-4F18-8155-68AA29B8840A}"/>
                </a:ext>
              </a:extLst>
            </p:cNvPr>
            <p:cNvCxnSpPr>
              <a:cxnSpLocks/>
            </p:cNvCxnSpPr>
            <p:nvPr/>
          </p:nvCxnSpPr>
          <p:spPr>
            <a:xfrm flipV="1">
              <a:off x="5787206" y="43169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4A081D75-E907-4843-A6E4-C226FF9AFFDB}"/>
              </a:ext>
            </a:extLst>
          </p:cNvPr>
          <p:cNvGrpSpPr/>
          <p:nvPr/>
        </p:nvGrpSpPr>
        <p:grpSpPr>
          <a:xfrm>
            <a:off x="1832061" y="2131783"/>
            <a:ext cx="566081" cy="749028"/>
            <a:chOff x="3723993" y="3063670"/>
            <a:chExt cx="1696014" cy="1749912"/>
          </a:xfrm>
        </p:grpSpPr>
        <p:sp>
          <p:nvSpPr>
            <p:cNvPr id="26" name="Rectangle 25">
              <a:extLst>
                <a:ext uri="{FF2B5EF4-FFF2-40B4-BE49-F238E27FC236}">
                  <a16:creationId xmlns:a16="http://schemas.microsoft.com/office/drawing/2014/main" id="{42CC1443-F77D-4964-8B6F-50805FC223F3}"/>
                </a:ext>
              </a:extLst>
            </p:cNvPr>
            <p:cNvSpPr/>
            <p:nvPr/>
          </p:nvSpPr>
          <p:spPr>
            <a:xfrm>
              <a:off x="3723993"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CBE749-890D-4AAB-AC69-ADB11675383D}"/>
                </a:ext>
              </a:extLst>
            </p:cNvPr>
            <p:cNvCxnSpPr>
              <a:cxnSpLocks/>
            </p:cNvCxnSpPr>
            <p:nvPr/>
          </p:nvCxnSpPr>
          <p:spPr>
            <a:xfrm flipV="1">
              <a:off x="3870647"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E599E16-2A0D-48FE-9D03-6A45BEAEB216}"/>
                </a:ext>
              </a:extLst>
            </p:cNvPr>
            <p:cNvCxnSpPr>
              <a:cxnSpLocks/>
            </p:cNvCxnSpPr>
            <p:nvPr/>
          </p:nvCxnSpPr>
          <p:spPr>
            <a:xfrm flipV="1">
              <a:off x="3870647"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DBE254-2E81-417E-90B4-608C83F36C43}"/>
                </a:ext>
              </a:extLst>
            </p:cNvPr>
            <p:cNvCxnSpPr>
              <a:cxnSpLocks/>
            </p:cNvCxnSpPr>
            <p:nvPr/>
          </p:nvCxnSpPr>
          <p:spPr>
            <a:xfrm flipV="1">
              <a:off x="3870647" y="340512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7D0DB0F-1253-4D2C-9A12-68F16ABE86CE}"/>
                </a:ext>
              </a:extLst>
            </p:cNvPr>
            <p:cNvCxnSpPr>
              <a:cxnSpLocks/>
            </p:cNvCxnSpPr>
            <p:nvPr/>
          </p:nvCxnSpPr>
          <p:spPr>
            <a:xfrm flipV="1">
              <a:off x="3870647"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603EE1E-0D6A-41B3-A560-6CC150366337}"/>
                </a:ext>
              </a:extLst>
            </p:cNvPr>
            <p:cNvCxnSpPr>
              <a:cxnSpLocks/>
            </p:cNvCxnSpPr>
            <p:nvPr/>
          </p:nvCxnSpPr>
          <p:spPr>
            <a:xfrm flipV="1">
              <a:off x="3870647"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26941DD-E236-4E97-AE2F-6D158DC4E8E7}"/>
                </a:ext>
              </a:extLst>
            </p:cNvPr>
            <p:cNvCxnSpPr>
              <a:cxnSpLocks/>
            </p:cNvCxnSpPr>
            <p:nvPr/>
          </p:nvCxnSpPr>
          <p:spPr>
            <a:xfrm flipV="1">
              <a:off x="3870647"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EBDC856-07D8-4AB1-91ED-15DE3B48976B}"/>
                </a:ext>
              </a:extLst>
            </p:cNvPr>
            <p:cNvCxnSpPr>
              <a:cxnSpLocks/>
            </p:cNvCxnSpPr>
            <p:nvPr/>
          </p:nvCxnSpPr>
          <p:spPr>
            <a:xfrm flipV="1">
              <a:off x="3870647"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pic>
        <p:nvPicPr>
          <p:cNvPr id="7170" name="Picture 2" descr="Automation, automation testing, customized test, settings, test, testing,  tools icon - Download on Iconfinder">
            <a:extLst>
              <a:ext uri="{FF2B5EF4-FFF2-40B4-BE49-F238E27FC236}">
                <a16:creationId xmlns:a16="http://schemas.microsoft.com/office/drawing/2014/main" id="{9CC2376C-BBF4-4D0A-B9A9-BA0385E65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11" y="1640843"/>
            <a:ext cx="1545408" cy="154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8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2244090"/>
            <a:ext cx="5309419" cy="913448"/>
          </a:xfrm>
        </p:spPr>
        <p:txBody>
          <a:bodyPr anchor="ctr">
            <a:normAutofit/>
          </a:bodyPr>
          <a:lstStyle/>
          <a:p>
            <a:r>
              <a:rPr lang="en-US" sz="4800" dirty="0"/>
              <a:t>Reproducibility</a:t>
            </a:r>
            <a:endParaRPr lang="en-US" sz="6600" dirty="0"/>
          </a:p>
        </p:txBody>
      </p:sp>
      <p:sp>
        <p:nvSpPr>
          <p:cNvPr id="4" name="TextBox 3">
            <a:extLst>
              <a:ext uri="{FF2B5EF4-FFF2-40B4-BE49-F238E27FC236}">
                <a16:creationId xmlns:a16="http://schemas.microsoft.com/office/drawing/2014/main" id="{E6499881-8D62-F9B1-A923-FD9E40288CE7}"/>
              </a:ext>
            </a:extLst>
          </p:cNvPr>
          <p:cNvSpPr txBox="1"/>
          <p:nvPr/>
        </p:nvSpPr>
        <p:spPr>
          <a:xfrm>
            <a:off x="1338607" y="3793061"/>
            <a:ext cx="6495068" cy="646331"/>
          </a:xfrm>
          <a:prstGeom prst="rect">
            <a:avLst/>
          </a:prstGeom>
          <a:noFill/>
          <a:ln>
            <a:noFill/>
          </a:ln>
        </p:spPr>
        <p:txBody>
          <a:bodyPr wrap="square" rtlCol="0">
            <a:spAutoFit/>
          </a:bodyPr>
          <a:lstStyle/>
          <a:p>
            <a:pPr algn="ctr"/>
            <a:r>
              <a:rPr lang="en-US" b="1" dirty="0">
                <a:solidFill>
                  <a:schemeClr val="bg1"/>
                </a:solidFill>
              </a:rPr>
              <a:t>Motivation for today’s class</a:t>
            </a:r>
          </a:p>
          <a:p>
            <a:pPr algn="ctr"/>
            <a:r>
              <a:rPr lang="en-US" b="1" dirty="0">
                <a:solidFill>
                  <a:schemeClr val="bg1"/>
                </a:solidFill>
              </a:rPr>
              <a:t>Adapted from slides by Sam Gilmour and the Turing Way</a:t>
            </a:r>
          </a:p>
        </p:txBody>
      </p:sp>
    </p:spTree>
    <p:extLst>
      <p:ext uri="{BB962C8B-B14F-4D97-AF65-F5344CB8AC3E}">
        <p14:creationId xmlns:p14="http://schemas.microsoft.com/office/powerpoint/2010/main" val="126082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569934"/>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10:00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bit.ly/3IC6Rg8</a:t>
            </a:r>
          </a:p>
          <a:p>
            <a:pPr algn="ct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84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89408" cy="1293019"/>
          </a:xfrm>
        </p:spPr>
        <p:txBody>
          <a:bodyPr anchor="b">
            <a:normAutofit/>
          </a:bodyPr>
          <a:lstStyle/>
          <a:p>
            <a:r>
              <a:rPr lang="en-US" sz="6000" dirty="0"/>
              <a:t>Git</a:t>
            </a:r>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3388585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Git/</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a:t>
            </a:r>
            <a:r>
              <a:rPr lang="en-US" sz="1600" dirty="0">
                <a:solidFill>
                  <a:srgbClr val="000000"/>
                </a:solidFill>
                <a:latin typeface="Arial" panose="020B0604020202020204" pitchFamily="34" charset="0"/>
                <a:cs typeface="Arial" panose="020B0604020202020204" pitchFamily="34" charset="0"/>
              </a:rPr>
              <a:t>will be able to:</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Maintain a version control history with appropriate documentation</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Contribute to a project with shared code</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Share and contribute code to the broader community</a:t>
            </a:r>
            <a:endParaRPr lang="en-US" sz="1600" dirty="0">
              <a:solidFill>
                <a:srgbClr val="000000"/>
              </a:solidFill>
            </a:endParaRPr>
          </a:p>
        </p:txBody>
      </p:sp>
    </p:spTree>
    <p:extLst>
      <p:ext uri="{BB962C8B-B14F-4D97-AF65-F5344CB8AC3E}">
        <p14:creationId xmlns:p14="http://schemas.microsoft.com/office/powerpoint/2010/main" val="325144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and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sp>
        <p:nvSpPr>
          <p:cNvPr id="5" name="TextBox 4">
            <a:extLst>
              <a:ext uri="{FF2B5EF4-FFF2-40B4-BE49-F238E27FC236}">
                <a16:creationId xmlns:a16="http://schemas.microsoft.com/office/drawing/2014/main" id="{B759E607-EA6A-438A-86A3-55AB2AE059EB}"/>
              </a:ext>
            </a:extLst>
          </p:cNvPr>
          <p:cNvSpPr txBox="1"/>
          <p:nvPr/>
        </p:nvSpPr>
        <p:spPr>
          <a:xfrm>
            <a:off x="470945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The version control system itself</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local code changes and communicate those changes with </a:t>
            </a:r>
            <a:r>
              <a:rPr lang="en-US" sz="1600" dirty="0" err="1">
                <a:solidFill>
                  <a:srgbClr val="1B202F"/>
                </a:solidFill>
              </a:rPr>
              <a:t>Github</a:t>
            </a:r>
            <a:endParaRPr lang="en-US" sz="1600" dirty="0">
              <a:solidFill>
                <a:srgbClr val="1B202F"/>
              </a:solidFill>
            </a:endParaRPr>
          </a:p>
          <a:p>
            <a:pPr>
              <a:lnSpc>
                <a:spcPct val="150000"/>
              </a:lnSpc>
            </a:pPr>
            <a:endParaRPr lang="en-TH" sz="1600" dirty="0">
              <a:solidFill>
                <a:srgbClr val="1B202F"/>
              </a:solidFill>
            </a:endParaRPr>
          </a:p>
        </p:txBody>
      </p:sp>
      <p:pic>
        <p:nvPicPr>
          <p:cNvPr id="2052" name="Picture 4" descr="Git - Logo Downloads">
            <a:extLst>
              <a:ext uri="{FF2B5EF4-FFF2-40B4-BE49-F238E27FC236}">
                <a16:creationId xmlns:a16="http://schemas.microsoft.com/office/drawing/2014/main" id="{4090DCC7-A6F6-4EDB-870E-421644AA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history, meaning, symbol, PNG">
            <a:extLst>
              <a:ext uri="{FF2B5EF4-FFF2-40B4-BE49-F238E27FC236}">
                <a16:creationId xmlns:a16="http://schemas.microsoft.com/office/drawing/2014/main" id="{F3DC1F34-0965-4F3B-BAFE-A673A4F80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4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6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409428" y="4428937"/>
            <a:ext cx="8118022" cy="369332"/>
          </a:xfrm>
          <a:prstGeom prst="rect">
            <a:avLst/>
          </a:prstGeom>
          <a:noFill/>
        </p:spPr>
        <p:txBody>
          <a:bodyPr wrap="square">
            <a:spAutoFit/>
          </a:bodyPr>
          <a:lstStyle/>
          <a:p>
            <a:pPr algn="ctr"/>
            <a:r>
              <a:rPr lang="en-US" altLang="zh-CN" b="1" dirty="0">
                <a:solidFill>
                  <a:schemeClr val="tx2"/>
                </a:solidFill>
              </a:rPr>
              <a:t>If only I could go back to a version that was working…</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5691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049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088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8181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298972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4170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29367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8181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2989725"/>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4170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293677"/>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093912"/>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74582"/>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67" grpId="0"/>
      <p:bldP spid="68" grpId="0" animBg="1"/>
      <p:bldP spid="78" grpId="0"/>
      <p:bldP spid="79" grpId="0" animBg="1"/>
      <p:bldP spid="89"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367794" y="4269572"/>
            <a:ext cx="8343153" cy="646331"/>
          </a:xfrm>
          <a:prstGeom prst="rect">
            <a:avLst/>
          </a:prstGeom>
          <a:noFill/>
        </p:spPr>
        <p:txBody>
          <a:bodyPr wrap="square">
            <a:spAutoFit/>
          </a:bodyPr>
          <a:lstStyle/>
          <a:p>
            <a:pPr algn="ctr"/>
            <a:r>
              <a:rPr lang="en-US" altLang="zh-CN" b="1" dirty="0">
                <a:solidFill>
                  <a:schemeClr val="tx2"/>
                </a:solidFill>
              </a:rPr>
              <a:t>What changed between versions? Which version to go back to? What if it’s been months since I worked on this? What if my project has many files?  </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71898"/>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199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23876"/>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9680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300471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5669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308664"/>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9680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3004712"/>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56690"/>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308664"/>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108899"/>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89569"/>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B149476-E348-43B7-8063-311FF7E08F61}"/>
              </a:ext>
            </a:extLst>
          </p:cNvPr>
          <p:cNvSpPr txBox="1"/>
          <p:nvPr/>
        </p:nvSpPr>
        <p:spPr>
          <a:xfrm>
            <a:off x="425125" y="1344357"/>
            <a:ext cx="1746716" cy="369332"/>
          </a:xfrm>
          <a:prstGeom prst="rect">
            <a:avLst/>
          </a:prstGeom>
          <a:solidFill>
            <a:schemeClr val="bg1"/>
          </a:solidFill>
        </p:spPr>
        <p:txBody>
          <a:bodyPr wrap="square">
            <a:spAutoFit/>
          </a:bodyPr>
          <a:lstStyle/>
          <a:p>
            <a:pPr algn="ctr"/>
            <a:r>
              <a:rPr lang="en-US" altLang="zh-CN" b="1" dirty="0"/>
              <a:t>code_v1.py</a:t>
            </a:r>
            <a:endParaRPr lang="en-US" b="1" dirty="0"/>
          </a:p>
        </p:txBody>
      </p:sp>
      <p:sp>
        <p:nvSpPr>
          <p:cNvPr id="104" name="TextBox 103">
            <a:extLst>
              <a:ext uri="{FF2B5EF4-FFF2-40B4-BE49-F238E27FC236}">
                <a16:creationId xmlns:a16="http://schemas.microsoft.com/office/drawing/2014/main" id="{F52AA724-1D78-4B9C-ABA8-947697DFCF29}"/>
              </a:ext>
            </a:extLst>
          </p:cNvPr>
          <p:cNvSpPr txBox="1"/>
          <p:nvPr/>
        </p:nvSpPr>
        <p:spPr>
          <a:xfrm>
            <a:off x="2567470" y="1344357"/>
            <a:ext cx="1746716" cy="369332"/>
          </a:xfrm>
          <a:prstGeom prst="rect">
            <a:avLst/>
          </a:prstGeom>
          <a:solidFill>
            <a:schemeClr val="bg1"/>
          </a:solidFill>
        </p:spPr>
        <p:txBody>
          <a:bodyPr wrap="square">
            <a:spAutoFit/>
          </a:bodyPr>
          <a:lstStyle/>
          <a:p>
            <a:pPr algn="ctr"/>
            <a:r>
              <a:rPr lang="en-US" altLang="zh-CN" b="1" dirty="0"/>
              <a:t>code_v2.py</a:t>
            </a:r>
            <a:endParaRPr lang="en-US" b="1" dirty="0"/>
          </a:p>
        </p:txBody>
      </p:sp>
      <p:sp>
        <p:nvSpPr>
          <p:cNvPr id="105" name="TextBox 104">
            <a:extLst>
              <a:ext uri="{FF2B5EF4-FFF2-40B4-BE49-F238E27FC236}">
                <a16:creationId xmlns:a16="http://schemas.microsoft.com/office/drawing/2014/main" id="{C4A00E88-9AE9-4A4E-9449-9B31B785F7D7}"/>
              </a:ext>
            </a:extLst>
          </p:cNvPr>
          <p:cNvSpPr txBox="1"/>
          <p:nvPr/>
        </p:nvSpPr>
        <p:spPr>
          <a:xfrm>
            <a:off x="4601136" y="1325193"/>
            <a:ext cx="1746716" cy="369332"/>
          </a:xfrm>
          <a:prstGeom prst="rect">
            <a:avLst/>
          </a:prstGeom>
          <a:solidFill>
            <a:schemeClr val="bg1"/>
          </a:solidFill>
        </p:spPr>
        <p:txBody>
          <a:bodyPr wrap="square">
            <a:spAutoFit/>
          </a:bodyPr>
          <a:lstStyle/>
          <a:p>
            <a:pPr algn="ctr"/>
            <a:r>
              <a:rPr lang="en-US" altLang="zh-CN" b="1" dirty="0"/>
              <a:t>code_v3.py</a:t>
            </a:r>
            <a:endParaRPr lang="en-US" b="1" dirty="0"/>
          </a:p>
        </p:txBody>
      </p:sp>
      <p:sp>
        <p:nvSpPr>
          <p:cNvPr id="106" name="TextBox 105">
            <a:extLst>
              <a:ext uri="{FF2B5EF4-FFF2-40B4-BE49-F238E27FC236}">
                <a16:creationId xmlns:a16="http://schemas.microsoft.com/office/drawing/2014/main" id="{B3C4821C-F50D-4E43-98ED-BF4B57BDD105}"/>
              </a:ext>
            </a:extLst>
          </p:cNvPr>
          <p:cNvSpPr txBox="1"/>
          <p:nvPr/>
        </p:nvSpPr>
        <p:spPr>
          <a:xfrm>
            <a:off x="6821246" y="1325193"/>
            <a:ext cx="1746716" cy="369332"/>
          </a:xfrm>
          <a:prstGeom prst="rect">
            <a:avLst/>
          </a:prstGeom>
          <a:solidFill>
            <a:schemeClr val="bg1"/>
          </a:solidFill>
        </p:spPr>
        <p:txBody>
          <a:bodyPr wrap="square">
            <a:spAutoFit/>
          </a:bodyPr>
          <a:lstStyle/>
          <a:p>
            <a:pPr algn="ctr"/>
            <a:r>
              <a:rPr lang="en-US" altLang="zh-CN" b="1" dirty="0"/>
              <a:t>code_v4.py</a:t>
            </a:r>
            <a:endParaRPr lang="en-US" b="1" dirty="0"/>
          </a:p>
        </p:txBody>
      </p:sp>
    </p:spTree>
    <p:extLst>
      <p:ext uri="{BB962C8B-B14F-4D97-AF65-F5344CB8AC3E}">
        <p14:creationId xmlns:p14="http://schemas.microsoft.com/office/powerpoint/2010/main" val="3204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cxnSp>
        <p:nvCxnSpPr>
          <p:cNvPr id="3" name="Straight Arrow Connector 2">
            <a:extLst>
              <a:ext uri="{FF2B5EF4-FFF2-40B4-BE49-F238E27FC236}">
                <a16:creationId xmlns:a16="http://schemas.microsoft.com/office/drawing/2014/main" id="{BF3729AC-37EC-4A12-B947-1EBC306D72B6}"/>
              </a:ext>
            </a:extLst>
          </p:cNvPr>
          <p:cNvCxnSpPr>
            <a:cxnSpLocks/>
            <a:stCxn id="73" idx="3"/>
          </p:cNvCxnSpPr>
          <p:nvPr/>
        </p:nvCxnSpPr>
        <p:spPr>
          <a:xfrm>
            <a:off x="1056481" y="3100151"/>
            <a:ext cx="7477919"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2236453" y="2877980"/>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B025DE09-26B7-4055-84B7-7FC2BFB9908B}"/>
              </a:ext>
            </a:extLst>
          </p:cNvPr>
          <p:cNvGrpSpPr/>
          <p:nvPr/>
        </p:nvGrpSpPr>
        <p:grpSpPr>
          <a:xfrm>
            <a:off x="612139" y="2877980"/>
            <a:ext cx="444342" cy="444342"/>
            <a:chOff x="1841124" y="2145543"/>
            <a:chExt cx="444342" cy="444342"/>
          </a:xfrm>
        </p:grpSpPr>
        <p:sp>
          <p:nvSpPr>
            <p:cNvPr id="72" name="Oval 71">
              <a:extLst>
                <a:ext uri="{FF2B5EF4-FFF2-40B4-BE49-F238E27FC236}">
                  <a16:creationId xmlns:a16="http://schemas.microsoft.com/office/drawing/2014/main" id="{E7E3A8AE-FFC6-4AED-AA2F-028F27A1E17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E45FAA45-4C56-4909-96CC-954DF603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4818111-0961-458D-9E33-200F5909298B}"/>
              </a:ext>
            </a:extLst>
          </p:cNvPr>
          <p:cNvSpPr/>
          <p:nvPr/>
        </p:nvSpPr>
        <p:spPr>
          <a:xfrm>
            <a:off x="327431" y="1931670"/>
            <a:ext cx="8431759" cy="2763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90528A6-A472-407A-8CFC-1379C4834B0D}"/>
              </a:ext>
            </a:extLst>
          </p:cNvPr>
          <p:cNvSpPr txBox="1"/>
          <p:nvPr/>
        </p:nvSpPr>
        <p:spPr>
          <a:xfrm>
            <a:off x="212984" y="1471265"/>
            <a:ext cx="2640283"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repository (aka repo)</a:t>
            </a:r>
          </a:p>
        </p:txBody>
      </p:sp>
      <p:grpSp>
        <p:nvGrpSpPr>
          <p:cNvPr id="53" name="Group 52">
            <a:extLst>
              <a:ext uri="{FF2B5EF4-FFF2-40B4-BE49-F238E27FC236}">
                <a16:creationId xmlns:a16="http://schemas.microsoft.com/office/drawing/2014/main" id="{3DB1BEA2-AD4C-4F1B-4350-ABAF4545B03F}"/>
              </a:ext>
            </a:extLst>
          </p:cNvPr>
          <p:cNvGrpSpPr/>
          <p:nvPr/>
        </p:nvGrpSpPr>
        <p:grpSpPr>
          <a:xfrm>
            <a:off x="616332" y="2873980"/>
            <a:ext cx="444342" cy="444342"/>
            <a:chOff x="4750286" y="2984522"/>
            <a:chExt cx="444342" cy="444342"/>
          </a:xfrm>
        </p:grpSpPr>
        <p:sp>
          <p:nvSpPr>
            <p:cNvPr id="61" name="Oval 60">
              <a:extLst>
                <a:ext uri="{FF2B5EF4-FFF2-40B4-BE49-F238E27FC236}">
                  <a16:creationId xmlns:a16="http://schemas.microsoft.com/office/drawing/2014/main" id="{40600AE1-D06A-3CDD-1145-33F00C49EF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2" descr="take snapshot Icon - Download take snapshot Icon 2676982 | Noun Project">
              <a:extLst>
                <a:ext uri="{FF2B5EF4-FFF2-40B4-BE49-F238E27FC236}">
                  <a16:creationId xmlns:a16="http://schemas.microsoft.com/office/drawing/2014/main" id="{12762EBE-C3EA-61F0-5C7D-1447D297A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D9898F59-5AC0-7E4B-C519-8A37B66CDE14}"/>
              </a:ext>
            </a:extLst>
          </p:cNvPr>
          <p:cNvSpPr txBox="1"/>
          <p:nvPr/>
        </p:nvSpPr>
        <p:spPr>
          <a:xfrm>
            <a:off x="4895850" y="241557"/>
            <a:ext cx="3867379" cy="1542474"/>
          </a:xfrm>
          <a:prstGeom prst="rect">
            <a:avLst/>
          </a:prstGeom>
          <a:solidFill>
            <a:schemeClr val="bg1">
              <a:lumMod val="95000"/>
            </a:schemeClr>
          </a:solidFill>
          <a:ln>
            <a:solidFill>
              <a:schemeClr val="bg1">
                <a:lumMod val="50000"/>
              </a:schemeClr>
            </a:solidFill>
          </a:ln>
        </p:spPr>
        <p:txBody>
          <a:bodyPr wrap="square" rtlCol="0">
            <a:spAutoFit/>
          </a:bodyPr>
          <a:lstStyle/>
          <a:p>
            <a:pPr>
              <a:lnSpc>
                <a:spcPct val="120000"/>
              </a:lnSpc>
            </a:pPr>
            <a:r>
              <a:rPr lang="en-US" sz="1600" b="1" dirty="0">
                <a:solidFill>
                  <a:srgbClr val="1B202F"/>
                </a:solidFill>
                <a:latin typeface="Arial" charset="0"/>
              </a:rPr>
              <a:t>Benefits:</a:t>
            </a:r>
          </a:p>
          <a:p>
            <a:pPr marL="285750" indent="-285750">
              <a:lnSpc>
                <a:spcPct val="120000"/>
              </a:lnSpc>
              <a:buFont typeface="Arial" panose="020B0604020202020204" pitchFamily="34" charset="0"/>
              <a:buChar char="•"/>
            </a:pPr>
            <a:r>
              <a:rPr lang="en-US" sz="1600" dirty="0">
                <a:solidFill>
                  <a:srgbClr val="1B202F"/>
                </a:solidFill>
                <a:latin typeface="Arial" charset="0"/>
              </a:rPr>
              <a:t>Snapshot of entire repo, not one file</a:t>
            </a:r>
          </a:p>
          <a:p>
            <a:pPr marL="285750" indent="-285750">
              <a:lnSpc>
                <a:spcPct val="120000"/>
              </a:lnSpc>
              <a:buFont typeface="Arial" panose="020B0604020202020204" pitchFamily="34" charset="0"/>
              <a:buChar char="•"/>
            </a:pPr>
            <a:r>
              <a:rPr lang="en-US" sz="1600" dirty="0">
                <a:solidFill>
                  <a:srgbClr val="1B202F"/>
                </a:solidFill>
                <a:latin typeface="Arial" charset="0"/>
              </a:rPr>
              <a:t>Git stores commit messages</a:t>
            </a:r>
          </a:p>
          <a:p>
            <a:pPr marL="285750" indent="-285750">
              <a:lnSpc>
                <a:spcPct val="120000"/>
              </a:lnSpc>
              <a:buFont typeface="Arial" panose="020B0604020202020204" pitchFamily="34" charset="0"/>
              <a:buChar char="•"/>
            </a:pPr>
            <a:r>
              <a:rPr lang="en-US" sz="1600" dirty="0">
                <a:solidFill>
                  <a:srgbClr val="1B202F"/>
                </a:solidFill>
                <a:latin typeface="Arial" charset="0"/>
              </a:rPr>
              <a:t>Commits are lightweight</a:t>
            </a:r>
          </a:p>
          <a:p>
            <a:pPr marL="285750" indent="-285750">
              <a:lnSpc>
                <a:spcPct val="120000"/>
              </a:lnSpc>
              <a:buFont typeface="Arial" panose="020B0604020202020204" pitchFamily="34" charset="0"/>
              <a:buChar char="•"/>
            </a:pPr>
            <a:r>
              <a:rPr lang="en-US" sz="1600" dirty="0">
                <a:solidFill>
                  <a:srgbClr val="1B202F"/>
                </a:solidFill>
                <a:latin typeface="Arial" charset="0"/>
              </a:rPr>
              <a:t>Can go back to previous commits</a:t>
            </a:r>
          </a:p>
        </p:txBody>
      </p:sp>
      <p:grpSp>
        <p:nvGrpSpPr>
          <p:cNvPr id="67" name="Group 66">
            <a:extLst>
              <a:ext uri="{FF2B5EF4-FFF2-40B4-BE49-F238E27FC236}">
                <a16:creationId xmlns:a16="http://schemas.microsoft.com/office/drawing/2014/main" id="{79004351-1D46-9BB9-C3ED-940A6CA947BE}"/>
              </a:ext>
            </a:extLst>
          </p:cNvPr>
          <p:cNvGrpSpPr/>
          <p:nvPr/>
        </p:nvGrpSpPr>
        <p:grpSpPr>
          <a:xfrm>
            <a:off x="3853443" y="2889314"/>
            <a:ext cx="444342" cy="444342"/>
            <a:chOff x="1841124" y="2145543"/>
            <a:chExt cx="444342" cy="444342"/>
          </a:xfrm>
        </p:grpSpPr>
        <p:sp>
          <p:nvSpPr>
            <p:cNvPr id="68" name="Oval 67">
              <a:extLst>
                <a:ext uri="{FF2B5EF4-FFF2-40B4-BE49-F238E27FC236}">
                  <a16:creationId xmlns:a16="http://schemas.microsoft.com/office/drawing/2014/main" id="{734ED082-898B-9BEC-ACAA-B64E8BB9C1F3}"/>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27BE1BC0-FC9D-E64F-047E-5B8D290CC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8DE71DB-03DD-93BF-4BE6-D956AC5D8118}"/>
              </a:ext>
            </a:extLst>
          </p:cNvPr>
          <p:cNvGrpSpPr/>
          <p:nvPr/>
        </p:nvGrpSpPr>
        <p:grpSpPr>
          <a:xfrm>
            <a:off x="7087421" y="2873980"/>
            <a:ext cx="444342" cy="444342"/>
            <a:chOff x="1841124" y="2145543"/>
            <a:chExt cx="444342" cy="444342"/>
          </a:xfrm>
        </p:grpSpPr>
        <p:sp>
          <p:nvSpPr>
            <p:cNvPr id="74" name="Oval 73">
              <a:extLst>
                <a:ext uri="{FF2B5EF4-FFF2-40B4-BE49-F238E27FC236}">
                  <a16:creationId xmlns:a16="http://schemas.microsoft.com/office/drawing/2014/main" id="{841352C9-BDFA-601A-A2F5-85E157DC9581}"/>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2" descr="take snapshot Icon - Download take snapshot Icon 2676982 | Noun Project">
              <a:extLst>
                <a:ext uri="{FF2B5EF4-FFF2-40B4-BE49-F238E27FC236}">
                  <a16:creationId xmlns:a16="http://schemas.microsoft.com/office/drawing/2014/main" id="{F752F6CC-B69B-BD65-5934-CD5AC376F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30855B6C-A6B2-0E8E-DABE-C060BE8EDAEF}"/>
              </a:ext>
            </a:extLst>
          </p:cNvPr>
          <p:cNvGrpSpPr/>
          <p:nvPr/>
        </p:nvGrpSpPr>
        <p:grpSpPr>
          <a:xfrm>
            <a:off x="5470433" y="2879045"/>
            <a:ext cx="444342" cy="444342"/>
            <a:chOff x="1841124" y="2145543"/>
            <a:chExt cx="444342" cy="444342"/>
          </a:xfrm>
        </p:grpSpPr>
        <p:sp>
          <p:nvSpPr>
            <p:cNvPr id="100" name="Oval 99">
              <a:extLst>
                <a:ext uri="{FF2B5EF4-FFF2-40B4-BE49-F238E27FC236}">
                  <a16:creationId xmlns:a16="http://schemas.microsoft.com/office/drawing/2014/main" id="{91290DE7-61B7-C224-FE44-7F648E506D2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956AC23D-8979-959E-327B-DF945688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4442B567-C051-6B46-A12C-8EDC63965533}"/>
              </a:ext>
            </a:extLst>
          </p:cNvPr>
          <p:cNvGrpSpPr/>
          <p:nvPr/>
        </p:nvGrpSpPr>
        <p:grpSpPr>
          <a:xfrm>
            <a:off x="2236453" y="2873980"/>
            <a:ext cx="444342" cy="444342"/>
            <a:chOff x="4750286" y="2984522"/>
            <a:chExt cx="444342" cy="444342"/>
          </a:xfrm>
        </p:grpSpPr>
        <p:sp>
          <p:nvSpPr>
            <p:cNvPr id="104" name="Oval 103">
              <a:extLst>
                <a:ext uri="{FF2B5EF4-FFF2-40B4-BE49-F238E27FC236}">
                  <a16:creationId xmlns:a16="http://schemas.microsoft.com/office/drawing/2014/main" id="{47D1F175-66B5-AD21-0BFC-EEB197D88BE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 name="Picture 2" descr="take snapshot Icon - Download take snapshot Icon 2676982 | Noun Project">
              <a:extLst>
                <a:ext uri="{FF2B5EF4-FFF2-40B4-BE49-F238E27FC236}">
                  <a16:creationId xmlns:a16="http://schemas.microsoft.com/office/drawing/2014/main" id="{94CC9A03-AA29-7809-8900-3A68AE6D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6465B369-1ACB-B09A-E98D-DB91630CC974}"/>
              </a:ext>
            </a:extLst>
          </p:cNvPr>
          <p:cNvGrpSpPr/>
          <p:nvPr/>
        </p:nvGrpSpPr>
        <p:grpSpPr>
          <a:xfrm>
            <a:off x="3853443" y="2885314"/>
            <a:ext cx="444342" cy="444342"/>
            <a:chOff x="4750286" y="2984522"/>
            <a:chExt cx="444342" cy="444342"/>
          </a:xfrm>
        </p:grpSpPr>
        <p:sp>
          <p:nvSpPr>
            <p:cNvPr id="107" name="Oval 106">
              <a:extLst>
                <a:ext uri="{FF2B5EF4-FFF2-40B4-BE49-F238E27FC236}">
                  <a16:creationId xmlns:a16="http://schemas.microsoft.com/office/drawing/2014/main" id="{B66A078B-1B13-9EAC-FADB-42B3A76A555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8" name="Picture 2" descr="take snapshot Icon - Download take snapshot Icon 2676982 | Noun Project">
              <a:extLst>
                <a:ext uri="{FF2B5EF4-FFF2-40B4-BE49-F238E27FC236}">
                  <a16:creationId xmlns:a16="http://schemas.microsoft.com/office/drawing/2014/main" id="{A98A9688-B80F-188B-45B9-87EE08A6D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63DEB431-19FA-7727-34A0-8B9DFA4FAE44}"/>
              </a:ext>
            </a:extLst>
          </p:cNvPr>
          <p:cNvGrpSpPr/>
          <p:nvPr/>
        </p:nvGrpSpPr>
        <p:grpSpPr>
          <a:xfrm>
            <a:off x="5470433" y="2873980"/>
            <a:ext cx="444342" cy="444342"/>
            <a:chOff x="4750286" y="2984522"/>
            <a:chExt cx="444342" cy="444342"/>
          </a:xfrm>
        </p:grpSpPr>
        <p:sp>
          <p:nvSpPr>
            <p:cNvPr id="110" name="Oval 109">
              <a:extLst>
                <a:ext uri="{FF2B5EF4-FFF2-40B4-BE49-F238E27FC236}">
                  <a16:creationId xmlns:a16="http://schemas.microsoft.com/office/drawing/2014/main" id="{CE9F1B5F-C4E6-5BC7-8603-982E4D154BF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2" descr="take snapshot Icon - Download take snapshot Icon 2676982 | Noun Project">
              <a:extLst>
                <a:ext uri="{FF2B5EF4-FFF2-40B4-BE49-F238E27FC236}">
                  <a16:creationId xmlns:a16="http://schemas.microsoft.com/office/drawing/2014/main" id="{2DAC840A-140F-4BCA-418A-741B31D82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34CB6A36-EFD0-E272-B55A-8598711ECAA9}"/>
              </a:ext>
            </a:extLst>
          </p:cNvPr>
          <p:cNvGrpSpPr/>
          <p:nvPr/>
        </p:nvGrpSpPr>
        <p:grpSpPr>
          <a:xfrm>
            <a:off x="7088187" y="2870267"/>
            <a:ext cx="444342" cy="444342"/>
            <a:chOff x="4750286" y="2984522"/>
            <a:chExt cx="444342" cy="444342"/>
          </a:xfrm>
        </p:grpSpPr>
        <p:sp>
          <p:nvSpPr>
            <p:cNvPr id="117" name="Oval 116">
              <a:extLst>
                <a:ext uri="{FF2B5EF4-FFF2-40B4-BE49-F238E27FC236}">
                  <a16:creationId xmlns:a16="http://schemas.microsoft.com/office/drawing/2014/main" id="{3CEB92C7-F1C3-E7EB-6630-ED299D479D9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8" name="Picture 2" descr="take snapshot Icon - Download take snapshot Icon 2676982 | Noun Project">
              <a:extLst>
                <a:ext uri="{FF2B5EF4-FFF2-40B4-BE49-F238E27FC236}">
                  <a16:creationId xmlns:a16="http://schemas.microsoft.com/office/drawing/2014/main" id="{506182D7-AFA7-EF8F-7BA9-078A2177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TextBox 118">
            <a:extLst>
              <a:ext uri="{FF2B5EF4-FFF2-40B4-BE49-F238E27FC236}">
                <a16:creationId xmlns:a16="http://schemas.microsoft.com/office/drawing/2014/main" id="{CB1B2F7E-FE79-FD0C-99FF-606BB30CFAC6}"/>
              </a:ext>
            </a:extLst>
          </p:cNvPr>
          <p:cNvSpPr txBox="1"/>
          <p:nvPr/>
        </p:nvSpPr>
        <p:spPr>
          <a:xfrm>
            <a:off x="258704" y="3471026"/>
            <a:ext cx="116586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Initial commit</a:t>
            </a:r>
          </a:p>
        </p:txBody>
      </p:sp>
      <p:sp>
        <p:nvSpPr>
          <p:cNvPr id="121" name="TextBox 120">
            <a:extLst>
              <a:ext uri="{FF2B5EF4-FFF2-40B4-BE49-F238E27FC236}">
                <a16:creationId xmlns:a16="http://schemas.microsoft.com/office/drawing/2014/main" id="{2A585557-FB8A-06A5-7AD7-29F345D08EA2}"/>
              </a:ext>
            </a:extLst>
          </p:cNvPr>
          <p:cNvSpPr txBox="1"/>
          <p:nvPr/>
        </p:nvSpPr>
        <p:spPr>
          <a:xfrm>
            <a:off x="1749964" y="3471026"/>
            <a:ext cx="1410786"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Add client data files</a:t>
            </a:r>
          </a:p>
        </p:txBody>
      </p:sp>
      <p:sp>
        <p:nvSpPr>
          <p:cNvPr id="122" name="TextBox 121">
            <a:extLst>
              <a:ext uri="{FF2B5EF4-FFF2-40B4-BE49-F238E27FC236}">
                <a16:creationId xmlns:a16="http://schemas.microsoft.com/office/drawing/2014/main" id="{C86CEFCD-5067-5513-A9E3-159050BEBDAD}"/>
              </a:ext>
            </a:extLst>
          </p:cNvPr>
          <p:cNvSpPr txBox="1"/>
          <p:nvPr/>
        </p:nvSpPr>
        <p:spPr>
          <a:xfrm>
            <a:off x="3273252"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Fix initial solution for IP    </a:t>
            </a:r>
          </a:p>
        </p:txBody>
      </p:sp>
      <p:sp>
        <p:nvSpPr>
          <p:cNvPr id="123" name="TextBox 122">
            <a:extLst>
              <a:ext uri="{FF2B5EF4-FFF2-40B4-BE49-F238E27FC236}">
                <a16:creationId xmlns:a16="http://schemas.microsoft.com/office/drawing/2014/main" id="{CC987EDC-06A3-8D69-647C-5951C80A0C44}"/>
              </a:ext>
            </a:extLst>
          </p:cNvPr>
          <p:cNvSpPr txBox="1"/>
          <p:nvPr/>
        </p:nvSpPr>
        <p:spPr>
          <a:xfrm>
            <a:off x="4895850"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Refactor data cleaning process</a:t>
            </a:r>
          </a:p>
        </p:txBody>
      </p:sp>
      <p:sp>
        <p:nvSpPr>
          <p:cNvPr id="124" name="TextBox 123">
            <a:extLst>
              <a:ext uri="{FF2B5EF4-FFF2-40B4-BE49-F238E27FC236}">
                <a16:creationId xmlns:a16="http://schemas.microsoft.com/office/drawing/2014/main" id="{6FBC60B1-8304-1D20-511C-6DE351678541}"/>
              </a:ext>
            </a:extLst>
          </p:cNvPr>
          <p:cNvSpPr txBox="1"/>
          <p:nvPr/>
        </p:nvSpPr>
        <p:spPr>
          <a:xfrm>
            <a:off x="6551858" y="3471026"/>
            <a:ext cx="159258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Change graph color scheme</a:t>
            </a:r>
          </a:p>
        </p:txBody>
      </p:sp>
    </p:spTree>
    <p:extLst>
      <p:ext uri="{BB962C8B-B14F-4D97-AF65-F5344CB8AC3E}">
        <p14:creationId xmlns:p14="http://schemas.microsoft.com/office/powerpoint/2010/main" val="142817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P spid="119" grpId="0"/>
      <p:bldP spid="121" grpId="0"/>
      <p:bldP spid="122" grpId="0"/>
      <p:bldP spid="123" grpId="0"/>
      <p:bldP spid="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Create a repository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42346"/>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Initialize repository (you only need to do this once for each repo you create)</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332162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t>
            </a:r>
            <a:r>
              <a:rPr lang="en-US" sz="1600" dirty="0" err="1">
                <a:solidFill>
                  <a:srgbClr val="000000"/>
                </a:solidFill>
                <a:latin typeface="Courier New" panose="02070309020205020404" pitchFamily="49" charset="0"/>
                <a:cs typeface="Courier New" panose="02070309020205020404" pitchFamily="49" charset="0"/>
              </a:rPr>
              <a:t>init</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11473"/>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Create a new directory for your repo</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207951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9534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DF25B4-DB6D-48A5-99F0-60735F65AE22}"/>
              </a:ext>
            </a:extLst>
          </p:cNvPr>
          <p:cNvSpPr txBox="1"/>
          <p:nvPr/>
        </p:nvSpPr>
        <p:spPr>
          <a:xfrm>
            <a:off x="520102" y="2343995"/>
            <a:ext cx="3935847" cy="360612"/>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Navigate to the directory</a:t>
            </a:r>
            <a:endParaRPr lang="en-US" sz="1600" dirty="0">
              <a:solidFill>
                <a:srgbClr val="C00000"/>
              </a:solidFill>
              <a:latin typeface="Arial" charset="0"/>
            </a:endParaRPr>
          </a:p>
        </p:txBody>
      </p:sp>
      <p:sp>
        <p:nvSpPr>
          <p:cNvPr id="25" name="TextBox 24">
            <a:extLst>
              <a:ext uri="{FF2B5EF4-FFF2-40B4-BE49-F238E27FC236}">
                <a16:creationId xmlns:a16="http://schemas.microsoft.com/office/drawing/2014/main" id="{D2493949-B4D4-485D-8236-06BA14F24704}"/>
              </a:ext>
            </a:extLst>
          </p:cNvPr>
          <p:cNvSpPr txBox="1"/>
          <p:nvPr/>
        </p:nvSpPr>
        <p:spPr>
          <a:xfrm>
            <a:off x="5021877" y="1402722"/>
            <a:ext cx="315489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
        <p:nvSpPr>
          <p:cNvPr id="26" name="TextBox 25">
            <a:extLst>
              <a:ext uri="{FF2B5EF4-FFF2-40B4-BE49-F238E27FC236}">
                <a16:creationId xmlns:a16="http://schemas.microsoft.com/office/drawing/2014/main" id="{ADDC2024-FA48-4969-A428-F500D25DBE33}"/>
              </a:ext>
            </a:extLst>
          </p:cNvPr>
          <p:cNvSpPr txBox="1"/>
          <p:nvPr/>
        </p:nvSpPr>
        <p:spPr>
          <a:xfrm>
            <a:off x="5214313" y="2325683"/>
            <a:ext cx="2770024"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233499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Initialize a Git Repo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a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if you aren’t already there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Let’s turn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 git repo. </a:t>
            </a:r>
          </a:p>
        </p:txBody>
      </p:sp>
      <p:sp>
        <p:nvSpPr>
          <p:cNvPr id="7" name="TextBox 6">
            <a:extLst>
              <a:ext uri="{FF2B5EF4-FFF2-40B4-BE49-F238E27FC236}">
                <a16:creationId xmlns:a16="http://schemas.microsoft.com/office/drawing/2014/main" id="{8EBE09FF-F094-4D5D-A26C-5978CD9AEFD2}"/>
              </a:ext>
            </a:extLst>
          </p:cNvPr>
          <p:cNvSpPr txBox="1"/>
          <p:nvPr/>
        </p:nvSpPr>
        <p:spPr>
          <a:xfrm>
            <a:off x="3916577" y="3070468"/>
            <a:ext cx="125990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474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Initialize the git repo</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29983" y="232803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20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A9C4B80-3C0D-73D1-CFFE-CD5FABF426BA}"/>
              </a:ext>
            </a:extLst>
          </p:cNvPr>
          <p:cNvGrpSpPr/>
          <p:nvPr/>
        </p:nvGrpSpPr>
        <p:grpSpPr>
          <a:xfrm>
            <a:off x="2849439" y="1069501"/>
            <a:ext cx="2248961" cy="3840480"/>
            <a:chOff x="2849439" y="1069501"/>
            <a:chExt cx="2248961" cy="3840480"/>
          </a:xfrm>
        </p:grpSpPr>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3F7373A-DB7D-C57F-1492-3571151F8AA6}"/>
                </a:ext>
              </a:extLst>
            </p:cNvPr>
            <p:cNvGrpSpPr/>
            <p:nvPr/>
          </p:nvGrpSpPr>
          <p:grpSpPr>
            <a:xfrm>
              <a:off x="2849439" y="1069501"/>
              <a:ext cx="2248961" cy="3840480"/>
              <a:chOff x="2849439" y="1069501"/>
              <a:chExt cx="2248961" cy="3840480"/>
            </a:xfrm>
          </p:grpSpPr>
          <p:sp>
            <p:nvSpPr>
              <p:cNvPr id="49" name="Rectangle 48">
                <a:extLst>
                  <a:ext uri="{FF2B5EF4-FFF2-40B4-BE49-F238E27FC236}">
                    <a16:creationId xmlns:a16="http://schemas.microsoft.com/office/drawing/2014/main" id="{4A80A40B-B3E5-4018-99A1-DC950D360219}"/>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8F544BD8-AB37-3D3D-9357-BCD18F4F20AC}"/>
              </a:ext>
            </a:extLst>
          </p:cNvPr>
          <p:cNvGrpSpPr/>
          <p:nvPr/>
        </p:nvGrpSpPr>
        <p:grpSpPr>
          <a:xfrm>
            <a:off x="438054" y="1356501"/>
            <a:ext cx="2142067" cy="2047965"/>
            <a:chOff x="438054" y="1356501"/>
            <a:chExt cx="2142067" cy="2047965"/>
          </a:xfrm>
        </p:grpSpPr>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4"/>
            <a:stretch>
              <a:fillRect/>
            </a:stretch>
          </p:blipFill>
          <p:spPr>
            <a:xfrm>
              <a:off x="676152" y="1937402"/>
              <a:ext cx="1571530" cy="1467064"/>
            </a:xfrm>
            <a:prstGeom prst="rect">
              <a:avLst/>
            </a:prstGeom>
          </p:spPr>
        </p:pic>
      </p:grpSp>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CB56E9-11A0-C0E5-9B18-D753228CEE1D}"/>
              </a:ext>
            </a:extLst>
          </p:cNvPr>
          <p:cNvGrpSpPr/>
          <p:nvPr/>
        </p:nvGrpSpPr>
        <p:grpSpPr>
          <a:xfrm>
            <a:off x="5235039" y="902180"/>
            <a:ext cx="3766835" cy="4007801"/>
            <a:chOff x="5235039" y="902180"/>
            <a:chExt cx="3766835" cy="4007801"/>
          </a:xfrm>
        </p:grpSpPr>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4"/>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4"/>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A7CC1623-55FE-D5A7-349F-B7FA00DA040E}"/>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7" name="TextBox 16">
            <a:extLst>
              <a:ext uri="{FF2B5EF4-FFF2-40B4-BE49-F238E27FC236}">
                <a16:creationId xmlns:a16="http://schemas.microsoft.com/office/drawing/2014/main" id="{FFD9ABD2-CD7C-54F8-4879-83AA44D02AF9}"/>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348361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619B2-6621-9C40-4A2E-701B89512424}"/>
              </a:ext>
            </a:extLst>
          </p:cNvPr>
          <p:cNvSpPr/>
          <p:nvPr/>
        </p:nvSpPr>
        <p:spPr>
          <a:xfrm>
            <a:off x="633623" y="1193511"/>
            <a:ext cx="7593213" cy="5300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90399" y="1226276"/>
            <a:ext cx="7679661" cy="416011"/>
          </a:xfrm>
          <a:prstGeom prst="rect">
            <a:avLst/>
          </a:prstGeom>
          <a:noFill/>
          <a:ln>
            <a:noFill/>
          </a:ln>
        </p:spPr>
        <p:txBody>
          <a:bodyPr wrap="square" rtlCol="0" anchor="ctr">
            <a:spAutoFit/>
          </a:bodyPr>
          <a:lstStyle/>
          <a:p>
            <a:pPr algn="ctr">
              <a:lnSpc>
                <a:spcPct val="150000"/>
              </a:lnSpc>
            </a:pPr>
            <a:r>
              <a:rPr lang="en-US" sz="1600" dirty="0">
                <a:latin typeface="+mj-lt"/>
              </a:rPr>
              <a:t>“The ability to obtain consistent results no matter the machine a project runs on.” </a:t>
            </a:r>
            <a:endParaRPr lang="en-US" sz="1600" dirty="0">
              <a:solidFill>
                <a:srgbClr val="1B202F"/>
              </a:solidFill>
              <a:latin typeface="+mj-lt"/>
            </a:endParaRPr>
          </a:p>
        </p:txBody>
      </p:sp>
      <p:pic>
        <p:nvPicPr>
          <p:cNvPr id="3" name="Picture 2">
            <a:extLst>
              <a:ext uri="{FF2B5EF4-FFF2-40B4-BE49-F238E27FC236}">
                <a16:creationId xmlns:a16="http://schemas.microsoft.com/office/drawing/2014/main" id="{68F31922-084D-392C-C183-265F60A7419E}"/>
              </a:ext>
            </a:extLst>
          </p:cNvPr>
          <p:cNvPicPr>
            <a:picLocks noChangeAspect="1"/>
          </p:cNvPicPr>
          <p:nvPr/>
        </p:nvPicPr>
        <p:blipFill>
          <a:blip r:embed="rId3"/>
          <a:stretch>
            <a:fillRect/>
          </a:stretch>
        </p:blipFill>
        <p:spPr>
          <a:xfrm>
            <a:off x="1648446" y="1893536"/>
            <a:ext cx="5699702" cy="2940372"/>
          </a:xfrm>
          <a:prstGeom prst="rect">
            <a:avLst/>
          </a:prstGeom>
        </p:spPr>
      </p:pic>
    </p:spTree>
    <p:extLst>
      <p:ext uri="{BB962C8B-B14F-4D97-AF65-F5344CB8AC3E}">
        <p14:creationId xmlns:p14="http://schemas.microsoft.com/office/powerpoint/2010/main" val="308558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7B472AF-6E50-4797-8381-4F6C51BB8435}"/>
              </a:ext>
            </a:extLst>
          </p:cNvPr>
          <p:cNvSpPr txBox="1"/>
          <p:nvPr/>
        </p:nvSpPr>
        <p:spPr>
          <a:xfrm>
            <a:off x="2199599" y="4194536"/>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add</a:t>
            </a:r>
          </a:p>
        </p:txBody>
      </p:sp>
      <p:cxnSp>
        <p:nvCxnSpPr>
          <p:cNvPr id="51" name="Straight Arrow Connector 50">
            <a:extLst>
              <a:ext uri="{FF2B5EF4-FFF2-40B4-BE49-F238E27FC236}">
                <a16:creationId xmlns:a16="http://schemas.microsoft.com/office/drawing/2014/main" id="{250508E5-7A0C-4E35-91EA-4B4BBE8B9390}"/>
              </a:ext>
            </a:extLst>
          </p:cNvPr>
          <p:cNvCxnSpPr>
            <a:cxnSpLocks/>
          </p:cNvCxnSpPr>
          <p:nvPr/>
        </p:nvCxnSpPr>
        <p:spPr>
          <a:xfrm>
            <a:off x="1980069" y="4619222"/>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9D4A8DBB-A34D-4ABE-A7FE-94BAB3F99CD2}"/>
              </a:ext>
            </a:extLst>
          </p:cNvPr>
          <p:cNvSpPr txBox="1"/>
          <p:nvPr/>
        </p:nvSpPr>
        <p:spPr>
          <a:xfrm>
            <a:off x="4571259" y="4195258"/>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commit</a:t>
            </a:r>
          </a:p>
        </p:txBody>
      </p:sp>
      <p:cxnSp>
        <p:nvCxnSpPr>
          <p:cNvPr id="56" name="Straight Arrow Connector 55">
            <a:extLst>
              <a:ext uri="{FF2B5EF4-FFF2-40B4-BE49-F238E27FC236}">
                <a16:creationId xmlns:a16="http://schemas.microsoft.com/office/drawing/2014/main" id="{99540C1D-1AD7-41E7-A714-F52BEAE34C89}"/>
              </a:ext>
            </a:extLst>
          </p:cNvPr>
          <p:cNvCxnSpPr>
            <a:cxnSpLocks/>
          </p:cNvCxnSpPr>
          <p:nvPr/>
        </p:nvCxnSpPr>
        <p:spPr>
          <a:xfrm>
            <a:off x="4351729" y="461994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grpSp>
        <p:nvGrpSpPr>
          <p:cNvPr id="62" name="Group 61">
            <a:extLst>
              <a:ext uri="{FF2B5EF4-FFF2-40B4-BE49-F238E27FC236}">
                <a16:creationId xmlns:a16="http://schemas.microsoft.com/office/drawing/2014/main" id="{5B0E846E-70DD-403C-886A-5B6DAE4918EF}"/>
              </a:ext>
            </a:extLst>
          </p:cNvPr>
          <p:cNvGrpSpPr/>
          <p:nvPr/>
        </p:nvGrpSpPr>
        <p:grpSpPr>
          <a:xfrm>
            <a:off x="4997767" y="4694177"/>
            <a:ext cx="444342" cy="444342"/>
            <a:chOff x="4750286" y="2984522"/>
            <a:chExt cx="444342" cy="444342"/>
          </a:xfrm>
        </p:grpSpPr>
        <p:sp>
          <p:nvSpPr>
            <p:cNvPr id="63" name="Oval 62">
              <a:extLst>
                <a:ext uri="{FF2B5EF4-FFF2-40B4-BE49-F238E27FC236}">
                  <a16:creationId xmlns:a16="http://schemas.microsoft.com/office/drawing/2014/main" id="{3C17429B-8B41-4F7D-B826-BD765C65174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6364C432-BFC7-4638-8C69-9AD8F503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3"/>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5D700CFA-F845-BF4C-5280-6C0BB9892806}"/>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E742B4-A89A-18C7-FDFA-9B5D55FC87E5}"/>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a:t>
            </a:r>
            <a:r>
              <a:rPr lang="en-US" sz="1300" b="1" dirty="0">
                <a:solidFill>
                  <a:schemeClr val="bg1"/>
                </a:solidFill>
                <a:latin typeface="Arial" charset="0"/>
              </a:rPr>
              <a:t>, plus</a:t>
            </a:r>
          </a:p>
          <a:p>
            <a:pPr algn="ctr">
              <a:lnSpc>
                <a:spcPct val="120000"/>
              </a:lnSpc>
            </a:pPr>
            <a:r>
              <a:rPr lang="en-US" sz="1300" b="1" dirty="0">
                <a:solidFill>
                  <a:schemeClr val="bg1"/>
                </a:solidFill>
                <a:latin typeface="Arial" charset="0"/>
              </a:rPr>
              <a:t>your local changes</a:t>
            </a:r>
          </a:p>
        </p:txBody>
      </p:sp>
      <p:sp>
        <p:nvSpPr>
          <p:cNvPr id="8" name="TextBox 7">
            <a:extLst>
              <a:ext uri="{FF2B5EF4-FFF2-40B4-BE49-F238E27FC236}">
                <a16:creationId xmlns:a16="http://schemas.microsoft.com/office/drawing/2014/main" id="{932FABCF-2B16-7621-A0DB-CF2E12C53CC5}"/>
              </a:ext>
            </a:extLst>
          </p:cNvPr>
          <p:cNvSpPr txBox="1"/>
          <p:nvPr/>
        </p:nvSpPr>
        <p:spPr>
          <a:xfrm>
            <a:off x="7197357" y="63478"/>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newly-updated local repository</a:t>
            </a:r>
          </a:p>
        </p:txBody>
      </p:sp>
      <p:sp>
        <p:nvSpPr>
          <p:cNvPr id="9" name="TextBox 8">
            <a:extLst>
              <a:ext uri="{FF2B5EF4-FFF2-40B4-BE49-F238E27FC236}">
                <a16:creationId xmlns:a16="http://schemas.microsoft.com/office/drawing/2014/main" id="{76E25D1D-9D8E-F167-51C4-B29A141B08CF}"/>
              </a:ext>
            </a:extLst>
          </p:cNvPr>
          <p:cNvSpPr txBox="1"/>
          <p:nvPr/>
        </p:nvSpPr>
        <p:spPr>
          <a:xfrm>
            <a:off x="390882"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0" name="Oval 9">
            <a:extLst>
              <a:ext uri="{FF2B5EF4-FFF2-40B4-BE49-F238E27FC236}">
                <a16:creationId xmlns:a16="http://schemas.microsoft.com/office/drawing/2014/main" id="{450B5B87-6B32-98FF-BEAD-D1011BCCBA15}"/>
              </a:ext>
            </a:extLst>
          </p:cNvPr>
          <p:cNvSpPr/>
          <p:nvPr/>
        </p:nvSpPr>
        <p:spPr>
          <a:xfrm>
            <a:off x="7846141" y="605045"/>
            <a:ext cx="1298634" cy="144278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68F03-0693-DEF8-FE75-609B69DC47DC}"/>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427666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5" grpId="0" animBg="1"/>
      <p:bldP spid="35" grpId="0" animBg="1"/>
      <p:bldP spid="5" grpId="0" animBg="1"/>
      <p:bldP spid="8" grpId="0"/>
      <p:bldP spid="9" grpId="0"/>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2602721"/>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As you change files: 	               </a:t>
            </a:r>
            <a:r>
              <a:rPr lang="en-US" sz="1600" b="1" dirty="0">
                <a:solidFill>
                  <a:srgbClr val="C00000"/>
                </a:solidFill>
                <a:latin typeface="Arial" charset="0"/>
              </a:rPr>
              <a:t>working directory</a:t>
            </a:r>
            <a:r>
              <a:rPr lang="en-US" sz="1600" b="1" dirty="0">
                <a:solidFill>
                  <a:srgbClr val="000000"/>
                </a:solidFill>
                <a:latin typeface="Arial" charset="0"/>
              </a:rPr>
              <a:t> </a:t>
            </a:r>
            <a:r>
              <a:rPr lang="en-US" sz="1600" b="1" dirty="0">
                <a:solidFill>
                  <a:srgbClr val="000000"/>
                </a:solidFill>
                <a:latin typeface="Arial" charset="0"/>
                <a:sym typeface="Wingdings" panose="05000000000000000000" pitchFamily="2" charset="2"/>
              </a:rPr>
              <a:t> </a:t>
            </a:r>
            <a:r>
              <a:rPr lang="en-US" sz="1600" b="1" dirty="0">
                <a:solidFill>
                  <a:srgbClr val="C00000"/>
                </a:solidFill>
                <a:latin typeface="Arial" charset="0"/>
              </a:rPr>
              <a:t>staging area</a:t>
            </a: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257880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044521" y="3697270"/>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commit –m “comment”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3620133"/>
            <a:ext cx="3935847" cy="951543"/>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4. </a:t>
            </a:r>
            <a:r>
              <a:rPr lang="en-US" sz="1600" dirty="0">
                <a:solidFill>
                  <a:srgbClr val="000000"/>
                </a:solidFill>
                <a:latin typeface="Arial" charset="0"/>
              </a:rPr>
              <a:t>Once you have added a new functionality/completed an update: </a:t>
            </a:r>
            <a:r>
              <a:rPr lang="en-US" sz="1600" b="1" dirty="0">
                <a:solidFill>
                  <a:srgbClr val="C00000"/>
                </a:solidFill>
                <a:latin typeface="Arial" charset="0"/>
              </a:rPr>
              <a:t>staging area </a:t>
            </a:r>
            <a:r>
              <a:rPr lang="en-US" sz="1600" b="1" dirty="0">
                <a:solidFill>
                  <a:srgbClr val="000000"/>
                </a:solidFill>
                <a:latin typeface="Arial" charset="0"/>
                <a:sym typeface="Wingdings" panose="05000000000000000000" pitchFamily="2" charset="2"/>
              </a:rPr>
              <a:t></a:t>
            </a:r>
            <a:r>
              <a:rPr lang="en-US" sz="1600" b="1" dirty="0">
                <a:solidFill>
                  <a:srgbClr val="C00000"/>
                </a:solidFill>
                <a:latin typeface="Arial" charset="0"/>
                <a:sym typeface="Wingdings" panose="05000000000000000000" pitchFamily="2" charset="2"/>
              </a:rPr>
              <a:t> </a:t>
            </a:r>
            <a:r>
              <a:rPr lang="en-US" sz="1600" b="1" dirty="0">
                <a:solidFill>
                  <a:srgbClr val="C00000"/>
                </a:solidFill>
                <a:latin typeface="Arial" charset="0"/>
              </a:rPr>
              <a:t>local repo</a:t>
            </a: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2991"/>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Make changes in working directory</a:t>
            </a:r>
          </a:p>
        </p:txBody>
      </p:sp>
      <p:sp>
        <p:nvSpPr>
          <p:cNvPr id="21" name="TextBox 20">
            <a:extLst>
              <a:ext uri="{FF2B5EF4-FFF2-40B4-BE49-F238E27FC236}">
                <a16:creationId xmlns:a16="http://schemas.microsoft.com/office/drawing/2014/main" id="{BB72A60D-E48F-4920-BE59-79EF784BFC14}"/>
              </a:ext>
            </a:extLst>
          </p:cNvPr>
          <p:cNvSpPr txBox="1"/>
          <p:nvPr/>
        </p:nvSpPr>
        <p:spPr>
          <a:xfrm>
            <a:off x="4796385" y="4058799"/>
            <a:ext cx="3605887" cy="951543"/>
          </a:xfrm>
          <a:prstGeom prst="rect">
            <a:avLst/>
          </a:prstGeom>
          <a:noFill/>
        </p:spPr>
        <p:txBody>
          <a:bodyPr wrap="square" rtlCol="0" anchor="ctr">
            <a:spAutoFit/>
          </a:bodyPr>
          <a:lstStyle/>
          <a:p>
            <a:pPr algn="ctr">
              <a:lnSpc>
                <a:spcPct val="120000"/>
              </a:lnSpc>
            </a:pPr>
            <a:r>
              <a:rPr lang="en-US" sz="1600" dirty="0">
                <a:solidFill>
                  <a:srgbClr val="000000"/>
                </a:solidFill>
                <a:latin typeface="Arial" charset="0"/>
              </a:rPr>
              <a:t>Add a short, intuitive comment describing the change in functionality</a:t>
            </a:r>
          </a:p>
          <a:p>
            <a:pPr algn="ctr">
              <a:lnSpc>
                <a:spcPct val="120000"/>
              </a:lnSpc>
            </a:pPr>
            <a:r>
              <a:rPr lang="en-US" sz="1600" dirty="0">
                <a:solidFill>
                  <a:srgbClr val="000000"/>
                </a:solidFill>
                <a:latin typeface="Arial" charset="0"/>
                <a:sym typeface="Wingdings" panose="05000000000000000000" pitchFamily="2" charset="2"/>
              </a:rPr>
              <a:t> </a:t>
            </a:r>
            <a:r>
              <a:rPr lang="en-US" sz="1600" dirty="0">
                <a:solidFill>
                  <a:srgbClr val="000000"/>
                </a:solidFill>
                <a:latin typeface="Arial" charset="0"/>
              </a:rPr>
              <a:t>For reference later!</a:t>
            </a:r>
            <a:endParaRPr lang="en-US" sz="1600" dirty="0">
              <a:solidFill>
                <a:srgbClr val="C00000"/>
              </a:solidFill>
              <a:latin typeface="Arial" charset="0"/>
            </a:endParaRP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353142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5398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41383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22E8C4E-3676-45A9-8B8F-A9C4D4FECEFB}"/>
              </a:ext>
            </a:extLst>
          </p:cNvPr>
          <p:cNvSpPr txBox="1"/>
          <p:nvPr/>
        </p:nvSpPr>
        <p:spPr>
          <a:xfrm>
            <a:off x="5148080" y="3021395"/>
            <a:ext cx="290249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 </a:t>
            </a:r>
            <a:r>
              <a:rPr lang="en-US" sz="1600" dirty="0">
                <a:solidFill>
                  <a:srgbClr val="000000"/>
                </a:solidFill>
                <a:cs typeface="Courier New" panose="02070309020205020404" pitchFamily="49" charset="0"/>
              </a:rPr>
              <a:t>(adds all files)</a:t>
            </a:r>
          </a:p>
        </p:txBody>
      </p:sp>
      <p:sp>
        <p:nvSpPr>
          <p:cNvPr id="22" name="TextBox 21">
            <a:extLst>
              <a:ext uri="{FF2B5EF4-FFF2-40B4-BE49-F238E27FC236}">
                <a16:creationId xmlns:a16="http://schemas.microsoft.com/office/drawing/2014/main" id="{44FE9056-E53B-4725-99C9-6514611EB6FC}"/>
              </a:ext>
            </a:extLst>
          </p:cNvPr>
          <p:cNvSpPr txBox="1"/>
          <p:nvPr/>
        </p:nvSpPr>
        <p:spPr>
          <a:xfrm>
            <a:off x="5804513" y="1793515"/>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status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656638"/>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Check the files in the staging area and any “untracked” changes (not yet added)</a:t>
            </a:r>
            <a:endParaRPr lang="en-US" sz="1600" dirty="0">
              <a:solidFill>
                <a:srgbClr val="C00000"/>
              </a:solidFill>
              <a:latin typeface="Arial" charset="0"/>
            </a:endParaRPr>
          </a:p>
        </p:txBody>
      </p:sp>
    </p:spTree>
    <p:extLst>
      <p:ext uri="{BB962C8B-B14F-4D97-AF65-F5344CB8AC3E}">
        <p14:creationId xmlns:p14="http://schemas.microsoft.com/office/powerpoint/2010/main" val="79037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4" y="1039761"/>
            <a:ext cx="7990063" cy="785343"/>
          </a:xfrm>
          <a:prstGeom prst="rect">
            <a:avLst/>
          </a:prstGeom>
          <a:noFill/>
          <a:ln>
            <a:noFill/>
          </a:ln>
        </p:spPr>
        <p:txBody>
          <a:bodyPr wrap="square" rtlCol="0">
            <a:spAutoFit/>
          </a:bodyPr>
          <a:lstStyle/>
          <a:p>
            <a:pPr>
              <a:lnSpc>
                <a:spcPct val="150000"/>
              </a:lnSpc>
            </a:pPr>
            <a:r>
              <a:rPr lang="en-US" sz="1600" dirty="0">
                <a:solidFill>
                  <a:srgbClr val="1B202F"/>
                </a:solidFill>
              </a:rPr>
              <a:t>In your opinion, which would be the most helpful commit message three months from now? </a:t>
            </a:r>
            <a:r>
              <a:rPr lang="en-US" sz="1600" b="1" dirty="0">
                <a:solidFill>
                  <a:srgbClr val="1B202F"/>
                </a:solidFill>
              </a:rPr>
              <a:t>(somewhat subjective!)</a:t>
            </a:r>
            <a:endParaRPr lang="en-US" sz="1600" b="1" dirty="0">
              <a:solidFill>
                <a:srgbClr val="000000"/>
              </a:solidFill>
              <a:cs typeface="Courier New" panose="02070309020205020404" pitchFamily="49" charset="0"/>
            </a:endParaRP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08755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“Fix bug”</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2712294"/>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functions: </a:t>
            </a:r>
            <a:r>
              <a:rPr lang="en-US" dirty="0" err="1">
                <a:solidFill>
                  <a:srgbClr val="000000"/>
                </a:solidFill>
                <a:latin typeface="Courier New" panose="02070309020205020404" pitchFamily="49" charset="0"/>
                <a:cs typeface="Courier New" panose="02070309020205020404" pitchFamily="49" charset="0"/>
              </a:rPr>
              <a:t>cleanData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processData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runPredictions</a:t>
            </a:r>
            <a:r>
              <a:rPr lang="en-US" dirty="0">
                <a:solidFill>
                  <a:srgbClr val="000000"/>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3705081"/>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 to plot model results”</a:t>
            </a:r>
          </a:p>
        </p:txBody>
      </p:sp>
      <p:sp>
        <p:nvSpPr>
          <p:cNvPr id="8" name="TextBox 7">
            <a:extLst>
              <a:ext uri="{FF2B5EF4-FFF2-40B4-BE49-F238E27FC236}">
                <a16:creationId xmlns:a16="http://schemas.microsoft.com/office/drawing/2014/main" id="{409B2BC9-AD5D-4AF4-B773-F878B1B546EB}"/>
              </a:ext>
            </a:extLst>
          </p:cNvPr>
          <p:cNvSpPr txBox="1"/>
          <p:nvPr/>
        </p:nvSpPr>
        <p:spPr>
          <a:xfrm>
            <a:off x="1521999" y="4308530"/>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“Write latest optimization model”</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0681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268932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369405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692042" y="4295160"/>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Rectangle 14">
            <a:extLst>
              <a:ext uri="{FF2B5EF4-FFF2-40B4-BE49-F238E27FC236}">
                <a16:creationId xmlns:a16="http://schemas.microsoft.com/office/drawing/2014/main" id="{90FFB0BD-D691-4B08-9009-CDC3ED8ED17F}"/>
              </a:ext>
            </a:extLst>
          </p:cNvPr>
          <p:cNvSpPr/>
          <p:nvPr/>
        </p:nvSpPr>
        <p:spPr>
          <a:xfrm>
            <a:off x="493295" y="3607938"/>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1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Check the current status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Let’s commit something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Run </a:t>
            </a:r>
            <a:r>
              <a:rPr lang="en-US" sz="1600" dirty="0">
                <a:solidFill>
                  <a:srgbClr val="1B202F"/>
                </a:solidFill>
                <a:latin typeface="Courier New" panose="02070309020205020404" pitchFamily="49" charset="0"/>
                <a:cs typeface="Courier New" panose="02070309020205020404" pitchFamily="49" charset="0"/>
              </a:rPr>
              <a:t>git status </a:t>
            </a:r>
            <a:r>
              <a:rPr lang="en-US" sz="1600" dirty="0">
                <a:solidFill>
                  <a:srgbClr val="1B202F"/>
                </a:solidFill>
              </a:rPr>
              <a:t>between each step to see the staging area.</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3" y="4205070"/>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commit –m “Add empty file”</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382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the file to the staging area</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3789045"/>
            <a:ext cx="6726089" cy="323165"/>
          </a:xfrm>
          <a:prstGeom prst="rect">
            <a:avLst/>
          </a:prstGeom>
          <a:noFill/>
        </p:spPr>
        <p:txBody>
          <a:bodyPr wrap="square">
            <a:spAutoFit/>
          </a:bodyPr>
          <a:lstStyle/>
          <a:p>
            <a:pPr>
              <a:spcAft>
                <a:spcPts val="1200"/>
              </a:spcAft>
            </a:pPr>
            <a:r>
              <a:rPr lang="en-US" sz="1500" dirty="0">
                <a:solidFill>
                  <a:srgbClr val="1B202F"/>
                </a:solidFill>
              </a:rPr>
              <a:t>3.   Commit the changes to the repository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status </a:t>
            </a:r>
          </a:p>
        </p:txBody>
      </p:sp>
      <p:sp>
        <p:nvSpPr>
          <p:cNvPr id="2" name="TextBox 1">
            <a:extLst>
              <a:ext uri="{FF2B5EF4-FFF2-40B4-BE49-F238E27FC236}">
                <a16:creationId xmlns:a16="http://schemas.microsoft.com/office/drawing/2014/main" id="{D2D6B384-3C6A-3F82-573A-6A279E3F9FD3}"/>
              </a:ext>
            </a:extLst>
          </p:cNvPr>
          <p:cNvSpPr txBox="1"/>
          <p:nvPr/>
        </p:nvSpPr>
        <p:spPr>
          <a:xfrm>
            <a:off x="2089103" y="3147716"/>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newfile.txt</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Tree>
    <p:extLst>
      <p:ext uri="{BB962C8B-B14F-4D97-AF65-F5344CB8AC3E}">
        <p14:creationId xmlns:p14="http://schemas.microsoft.com/office/powerpoint/2010/main" val="112992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553998"/>
          </a:xfrm>
          <a:prstGeom prst="rect">
            <a:avLst/>
          </a:prstGeom>
          <a:noFill/>
          <a:ln>
            <a:noFill/>
          </a:ln>
        </p:spPr>
        <p:txBody>
          <a:bodyPr wrap="square" rtlCol="0">
            <a:spAutoFit/>
          </a:bodyPr>
          <a:lstStyle/>
          <a:p>
            <a:pPr>
              <a:spcAft>
                <a:spcPts val="4800"/>
              </a:spcAft>
            </a:pPr>
            <a:r>
              <a:rPr lang="en-US" sz="1500" dirty="0">
                <a:solidFill>
                  <a:srgbClr val="1B202F"/>
                </a:solidFill>
              </a:rPr>
              <a:t>1.   Leave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 and initialize Git.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repository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latin typeface="+mj-lt"/>
                <a:cs typeface="Courier New" panose="02070309020205020404" pitchFamily="49" charset="0"/>
              </a:rPr>
              <a:t> (outside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a:t>
            </a:r>
            <a:r>
              <a:rPr lang="en-US" sz="1600" dirty="0">
                <a:solidFill>
                  <a:srgbClr val="1B202F"/>
                </a:solidFill>
                <a:latin typeface="+mj-lt"/>
              </a:rPr>
              <a:t>,</a:t>
            </a:r>
            <a:r>
              <a:rPr lang="en-US" sz="1600" dirty="0">
                <a:solidFill>
                  <a:srgbClr val="1B202F"/>
                </a:solidFill>
              </a:rPr>
              <a:t> create a text file in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rPr>
              <a:t> called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add and commit it to the repository.</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4" y="4349332"/>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myfile.txt</a:t>
            </a:r>
          </a:p>
          <a:p>
            <a:pPr algn="ctr"/>
            <a:r>
              <a:rPr lang="en-US" sz="1500" dirty="0">
                <a:solidFill>
                  <a:srgbClr val="1B202F"/>
                </a:solidFill>
                <a:latin typeface="Courier New" panose="02070309020205020404" pitchFamily="49" charset="0"/>
                <a:cs typeface="Courier New" panose="02070309020205020404" pitchFamily="49" charset="0"/>
              </a:rPr>
              <a:t>git commit –m “Add first text file”</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5" y="3308319"/>
            <a:ext cx="6726089" cy="323165"/>
          </a:xfrm>
          <a:prstGeom prst="rect">
            <a:avLst/>
          </a:prstGeom>
          <a:noFill/>
        </p:spPr>
        <p:txBody>
          <a:bodyPr wrap="square">
            <a:spAutoFit/>
          </a:bodyPr>
          <a:lstStyle/>
          <a:p>
            <a:pPr>
              <a:spcAft>
                <a:spcPts val="1200"/>
              </a:spcAft>
            </a:pPr>
            <a:r>
              <a:rPr lang="en-US" sz="1500" dirty="0">
                <a:solidFill>
                  <a:srgbClr val="1B202F"/>
                </a:solidFill>
              </a:rPr>
              <a:t>2.   Create an empty text file in </a:t>
            </a:r>
            <a:r>
              <a:rPr lang="en-US" sz="1500" dirty="0" err="1">
                <a:solidFill>
                  <a:srgbClr val="1B202F"/>
                </a:solidFill>
              </a:rPr>
              <a:t>myrepo</a:t>
            </a:r>
            <a:endParaRPr lang="en-US" sz="1500" dirty="0">
              <a:solidFill>
                <a:srgbClr val="1B202F"/>
              </a:solidFill>
            </a:endParaRPr>
          </a:p>
        </p:txBody>
      </p:sp>
      <p:sp>
        <p:nvSpPr>
          <p:cNvPr id="15" name="TextBox 14">
            <a:extLst>
              <a:ext uri="{FF2B5EF4-FFF2-40B4-BE49-F238E27FC236}">
                <a16:creationId xmlns:a16="http://schemas.microsoft.com/office/drawing/2014/main" id="{0E45220F-DDAB-408A-9825-ECA9B670102A}"/>
              </a:ext>
            </a:extLst>
          </p:cNvPr>
          <p:cNvSpPr txBox="1"/>
          <p:nvPr/>
        </p:nvSpPr>
        <p:spPr>
          <a:xfrm>
            <a:off x="1208955" y="4001712"/>
            <a:ext cx="5444455" cy="323165"/>
          </a:xfrm>
          <a:prstGeom prst="rect">
            <a:avLst/>
          </a:prstGeom>
          <a:noFill/>
        </p:spPr>
        <p:txBody>
          <a:bodyPr wrap="square">
            <a:spAutoFit/>
          </a:bodyPr>
          <a:lstStyle/>
          <a:p>
            <a:pPr>
              <a:spcAft>
                <a:spcPts val="3000"/>
              </a:spcAft>
            </a:pPr>
            <a:r>
              <a:rPr lang="en-US" sz="1500" dirty="0">
                <a:solidFill>
                  <a:srgbClr val="1B202F"/>
                </a:solidFill>
              </a:rPr>
              <a:t>3.   Add and commit the text file to your new repository</a:t>
            </a:r>
            <a:endParaRPr lang="en-US" sz="1500" dirty="0"/>
          </a:p>
        </p:txBody>
      </p:sp>
      <p:sp>
        <p:nvSpPr>
          <p:cNvPr id="16" name="TextBox 15">
            <a:extLst>
              <a:ext uri="{FF2B5EF4-FFF2-40B4-BE49-F238E27FC236}">
                <a16:creationId xmlns:a16="http://schemas.microsoft.com/office/drawing/2014/main" id="{CFC1B8C1-83BE-40A1-B8A8-D02C3277FE9F}"/>
              </a:ext>
            </a:extLst>
          </p:cNvPr>
          <p:cNvSpPr txBox="1"/>
          <p:nvPr/>
        </p:nvSpPr>
        <p:spPr>
          <a:xfrm>
            <a:off x="3421555" y="3642236"/>
            <a:ext cx="2249946"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myfile.txt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1015663"/>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0200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33521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1904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pic>
        <p:nvPicPr>
          <p:cNvPr id="23" name="Picture 22">
            <a:extLst>
              <a:ext uri="{FF2B5EF4-FFF2-40B4-BE49-F238E27FC236}">
                <a16:creationId xmlns:a16="http://schemas.microsoft.com/office/drawing/2014/main" id="{6C6AC69C-8A6B-4995-8D7A-AEAB26F955CA}"/>
              </a:ext>
            </a:extLst>
          </p:cNvPr>
          <p:cNvPicPr>
            <a:picLocks noChangeAspect="1"/>
          </p:cNvPicPr>
          <p:nvPr/>
        </p:nvPicPr>
        <p:blipFill>
          <a:blip r:embed="rId5"/>
          <a:stretch>
            <a:fillRect/>
          </a:stretch>
        </p:blipFill>
        <p:spPr>
          <a:xfrm>
            <a:off x="676152" y="1941162"/>
            <a:ext cx="1571530" cy="1462523"/>
          </a:xfrm>
          <a:prstGeom prst="rect">
            <a:avLst/>
          </a:prstGeom>
        </p:spPr>
      </p:pic>
      <p:cxnSp>
        <p:nvCxnSpPr>
          <p:cNvPr id="86" name="Connector: Curved 85">
            <a:extLst>
              <a:ext uri="{FF2B5EF4-FFF2-40B4-BE49-F238E27FC236}">
                <a16:creationId xmlns:a16="http://schemas.microsoft.com/office/drawing/2014/main" id="{1ABCB7E9-7619-4EE1-8897-75C52AD60967}"/>
              </a:ext>
            </a:extLst>
          </p:cNvPr>
          <p:cNvCxnSpPr>
            <a:cxnSpLocks/>
            <a:stCxn id="70" idx="3"/>
            <a:endCxn id="2" idx="3"/>
          </p:cNvCxnSpPr>
          <p:nvPr/>
        </p:nvCxnSpPr>
        <p:spPr>
          <a:xfrm>
            <a:off x="7340218" y="2044796"/>
            <a:ext cx="329" cy="1240877"/>
          </a:xfrm>
          <a:prstGeom prst="curvedConnector3">
            <a:avLst>
              <a:gd name="adj1" fmla="val 69583283"/>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0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Commands</a:t>
            </a:r>
          </a:p>
        </p:txBody>
      </p:sp>
      <p:cxnSp>
        <p:nvCxnSpPr>
          <p:cNvPr id="64" name="Straight Connector 63">
            <a:extLst>
              <a:ext uri="{FF2B5EF4-FFF2-40B4-BE49-F238E27FC236}">
                <a16:creationId xmlns:a16="http://schemas.microsoft.com/office/drawing/2014/main" id="{CB8201A7-9622-4F1D-8DC1-EED7D1469538}"/>
              </a:ext>
            </a:extLst>
          </p:cNvPr>
          <p:cNvCxnSpPr>
            <a:cxnSpLocks/>
          </p:cNvCxnSpPr>
          <p:nvPr/>
        </p:nvCxnSpPr>
        <p:spPr>
          <a:xfrm flipV="1">
            <a:off x="319556" y="2206625"/>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0B5EFF-CDDC-4E0E-A1DA-CDD6F1E5820F}"/>
              </a:ext>
            </a:extLst>
          </p:cNvPr>
          <p:cNvSpPr txBox="1"/>
          <p:nvPr/>
        </p:nvSpPr>
        <p:spPr>
          <a:xfrm>
            <a:off x="3716550" y="3520944"/>
            <a:ext cx="4938561"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&lt;version1_SHA&gt; &lt;version2_SHA&gt;</a:t>
            </a:r>
            <a:endParaRPr lang="en-US" sz="1600" dirty="0">
              <a:solidFill>
                <a:srgbClr val="000000"/>
              </a:solidFill>
              <a:cs typeface="Courier New" panose="02070309020205020404" pitchFamily="49" charset="0"/>
            </a:endParaRPr>
          </a:p>
        </p:txBody>
      </p:sp>
      <p:sp>
        <p:nvSpPr>
          <p:cNvPr id="68" name="TextBox 67">
            <a:extLst>
              <a:ext uri="{FF2B5EF4-FFF2-40B4-BE49-F238E27FC236}">
                <a16:creationId xmlns:a16="http://schemas.microsoft.com/office/drawing/2014/main" id="{F59FD737-7337-4B2D-AF0F-62ECD67BE248}"/>
              </a:ext>
            </a:extLst>
          </p:cNvPr>
          <p:cNvSpPr txBox="1"/>
          <p:nvPr/>
        </p:nvSpPr>
        <p:spPr>
          <a:xfrm>
            <a:off x="394275" y="3586923"/>
            <a:ext cx="3003266" cy="951543"/>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differences between two commits or differences in a specific file from two commits</a:t>
            </a:r>
            <a:endParaRPr lang="en-US" sz="1600" dirty="0">
              <a:solidFill>
                <a:srgbClr val="C00000"/>
              </a:solidFill>
              <a:latin typeface="Arial" charset="0"/>
            </a:endParaRPr>
          </a:p>
        </p:txBody>
      </p:sp>
      <p:cxnSp>
        <p:nvCxnSpPr>
          <p:cNvPr id="69" name="Straight Connector 68">
            <a:extLst>
              <a:ext uri="{FF2B5EF4-FFF2-40B4-BE49-F238E27FC236}">
                <a16:creationId xmlns:a16="http://schemas.microsoft.com/office/drawing/2014/main" id="{C45683AE-4A40-47EF-AEF0-FF485853F7FA}"/>
              </a:ext>
            </a:extLst>
          </p:cNvPr>
          <p:cNvCxnSpPr>
            <a:cxnSpLocks/>
          </p:cNvCxnSpPr>
          <p:nvPr/>
        </p:nvCxnSpPr>
        <p:spPr>
          <a:xfrm flipV="1">
            <a:off x="328563" y="3292530"/>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BD6E7F1-53BF-47BC-A1F9-BB06FEA1521C}"/>
              </a:ext>
            </a:extLst>
          </p:cNvPr>
          <p:cNvSpPr txBox="1"/>
          <p:nvPr/>
        </p:nvSpPr>
        <p:spPr>
          <a:xfrm>
            <a:off x="5430792" y="153507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log</a:t>
            </a:r>
          </a:p>
        </p:txBody>
      </p:sp>
      <p:sp>
        <p:nvSpPr>
          <p:cNvPr id="71" name="TextBox 70">
            <a:extLst>
              <a:ext uri="{FF2B5EF4-FFF2-40B4-BE49-F238E27FC236}">
                <a16:creationId xmlns:a16="http://schemas.microsoft.com/office/drawing/2014/main" id="{CCBE918E-078D-4F90-9935-E909FF4E6D78}"/>
              </a:ext>
            </a:extLst>
          </p:cNvPr>
          <p:cNvSpPr txBox="1"/>
          <p:nvPr/>
        </p:nvSpPr>
        <p:spPr>
          <a:xfrm>
            <a:off x="394274" y="1377635"/>
            <a:ext cx="30032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log of commits, including SHA ID for each version</a:t>
            </a:r>
            <a:endParaRPr lang="en-US" sz="1600" b="1" dirty="0">
              <a:solidFill>
                <a:srgbClr val="C00000"/>
              </a:solidFill>
              <a:latin typeface="Arial" charset="0"/>
            </a:endParaRPr>
          </a:p>
        </p:txBody>
      </p:sp>
      <p:sp>
        <p:nvSpPr>
          <p:cNvPr id="78" name="TextBox 77">
            <a:extLst>
              <a:ext uri="{FF2B5EF4-FFF2-40B4-BE49-F238E27FC236}">
                <a16:creationId xmlns:a16="http://schemas.microsoft.com/office/drawing/2014/main" id="{CEF3E1B2-7D80-444E-A14B-93A133ACFFE2}"/>
              </a:ext>
            </a:extLst>
          </p:cNvPr>
          <p:cNvSpPr txBox="1"/>
          <p:nvPr/>
        </p:nvSpPr>
        <p:spPr>
          <a:xfrm>
            <a:off x="367469" y="2400587"/>
            <a:ext cx="2976864"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a previous version of a file from the commit history</a:t>
            </a:r>
            <a:endParaRPr lang="en-US" sz="1600" b="1" dirty="0">
              <a:solidFill>
                <a:srgbClr val="C00000"/>
              </a:solidFill>
              <a:latin typeface="Arial" charset="0"/>
            </a:endParaRPr>
          </a:p>
        </p:txBody>
      </p:sp>
      <p:sp>
        <p:nvSpPr>
          <p:cNvPr id="79" name="TextBox 78">
            <a:extLst>
              <a:ext uri="{FF2B5EF4-FFF2-40B4-BE49-F238E27FC236}">
                <a16:creationId xmlns:a16="http://schemas.microsoft.com/office/drawing/2014/main" id="{405C3FD6-8D28-484D-A684-C4C5B6B7F09D}"/>
              </a:ext>
            </a:extLst>
          </p:cNvPr>
          <p:cNvSpPr txBox="1"/>
          <p:nvPr/>
        </p:nvSpPr>
        <p:spPr>
          <a:xfrm>
            <a:off x="3716550" y="3961835"/>
            <a:ext cx="4938561" cy="670120"/>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&lt;version1_SHA:filename&gt; &lt;version2_SHA:filename&gt;</a:t>
            </a:r>
            <a:endParaRPr lang="en-US" sz="1600" dirty="0">
              <a:solidFill>
                <a:srgbClr val="000000"/>
              </a:solidFill>
              <a:cs typeface="Courier New" panose="02070309020205020404" pitchFamily="49" charset="0"/>
            </a:endParaRPr>
          </a:p>
        </p:txBody>
      </p:sp>
      <p:sp>
        <p:nvSpPr>
          <p:cNvPr id="80" name="TextBox 79">
            <a:extLst>
              <a:ext uri="{FF2B5EF4-FFF2-40B4-BE49-F238E27FC236}">
                <a16:creationId xmlns:a16="http://schemas.microsoft.com/office/drawing/2014/main" id="{F54D28EF-CB89-488F-BCC8-B00B2C778DAE}"/>
              </a:ext>
            </a:extLst>
          </p:cNvPr>
          <p:cNvSpPr txBox="1"/>
          <p:nvPr/>
        </p:nvSpPr>
        <p:spPr>
          <a:xfrm>
            <a:off x="3717945" y="2324030"/>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 name="TextBox 1">
            <a:extLst>
              <a:ext uri="{FF2B5EF4-FFF2-40B4-BE49-F238E27FC236}">
                <a16:creationId xmlns:a16="http://schemas.microsoft.com/office/drawing/2014/main" id="{E6A7D1A2-8C00-F30E-EA4F-B4D356E3965B}"/>
              </a:ext>
            </a:extLst>
          </p:cNvPr>
          <p:cNvSpPr txBox="1"/>
          <p:nvPr/>
        </p:nvSpPr>
        <p:spPr>
          <a:xfrm>
            <a:off x="3717945" y="2824515"/>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 &lt;filename&gt; </a:t>
            </a:r>
          </a:p>
        </p:txBody>
      </p:sp>
    </p:spTree>
    <p:extLst>
      <p:ext uri="{BB962C8B-B14F-4D97-AF65-F5344CB8AC3E}">
        <p14:creationId xmlns:p14="http://schemas.microsoft.com/office/powerpoint/2010/main" val="151060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755608"/>
            <a:ext cx="7012593" cy="322534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2" y="271983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View the log to see our commit history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27220"/>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a:t>
            </a:r>
            <a:r>
              <a:rPr lang="en-US" sz="1600" dirty="0">
                <a:solidFill>
                  <a:srgbClr val="1B202F"/>
                </a:solidFill>
              </a:rPr>
              <a:t>. Check the log of commits, look at the differences between our two commits so far, and then check out the first commit. </a:t>
            </a:r>
          </a:p>
        </p:txBody>
      </p:sp>
      <p:sp>
        <p:nvSpPr>
          <p:cNvPr id="6" name="TextBox 5">
            <a:extLst>
              <a:ext uri="{FF2B5EF4-FFF2-40B4-BE49-F238E27FC236}">
                <a16:creationId xmlns:a16="http://schemas.microsoft.com/office/drawing/2014/main" id="{2C0275B8-49A8-470F-A97D-0E73ADCDDFBF}"/>
              </a:ext>
            </a:extLst>
          </p:cNvPr>
          <p:cNvSpPr txBox="1"/>
          <p:nvPr/>
        </p:nvSpPr>
        <p:spPr>
          <a:xfrm>
            <a:off x="2501900" y="4096728"/>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976686d</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0699" y="3609625"/>
            <a:ext cx="4914849"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diff 1093106 976686d</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3" y="3256332"/>
            <a:ext cx="6796743" cy="523220"/>
          </a:xfrm>
          <a:prstGeom prst="rect">
            <a:avLst/>
          </a:prstGeom>
          <a:noFill/>
          <a:ln>
            <a:noFill/>
          </a:ln>
        </p:spPr>
        <p:txBody>
          <a:bodyPr wrap="square" rtlCol="0">
            <a:spAutoFit/>
          </a:bodyPr>
          <a:lstStyle/>
          <a:p>
            <a:pPr>
              <a:spcAft>
                <a:spcPts val="4800"/>
              </a:spcAft>
            </a:pPr>
            <a:r>
              <a:rPr lang="en-US" sz="1600" dirty="0">
                <a:solidFill>
                  <a:srgbClr val="1B202F"/>
                </a:solidFill>
              </a:rPr>
              <a:t>3.   Find the differences between the two commits </a:t>
            </a:r>
            <a:r>
              <a:rPr lang="en-US" sz="1200" dirty="0">
                <a:solidFill>
                  <a:srgbClr val="1B202F"/>
                </a:solidFill>
              </a:rPr>
              <a:t>(The first 7 digits of the SHA id should be sufficient)</a:t>
            </a:r>
            <a:endParaRPr lang="en-US" sz="1600" dirty="0">
              <a:solidFill>
                <a:srgbClr val="1B202F"/>
              </a:solidFill>
            </a:endParaRPr>
          </a:p>
        </p:txBody>
      </p:sp>
      <p:sp>
        <p:nvSpPr>
          <p:cNvPr id="10" name="TextBox 9">
            <a:extLst>
              <a:ext uri="{FF2B5EF4-FFF2-40B4-BE49-F238E27FC236}">
                <a16:creationId xmlns:a16="http://schemas.microsoft.com/office/drawing/2014/main" id="{42DE17F9-C3D9-4A11-A349-A265704ACD64}"/>
              </a:ext>
            </a:extLst>
          </p:cNvPr>
          <p:cNvSpPr txBox="1"/>
          <p:nvPr/>
        </p:nvSpPr>
        <p:spPr>
          <a:xfrm>
            <a:off x="1147633" y="3851394"/>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Check out the previous commit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3171065" y="2970506"/>
            <a:ext cx="2734116"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3" name="TextBox 2">
            <a:extLst>
              <a:ext uri="{FF2B5EF4-FFF2-40B4-BE49-F238E27FC236}">
                <a16:creationId xmlns:a16="http://schemas.microsoft.com/office/drawing/2014/main" id="{C80B9501-CA4B-DD00-5AA6-1010129A2CB3}"/>
              </a:ext>
            </a:extLst>
          </p:cNvPr>
          <p:cNvSpPr txBox="1"/>
          <p:nvPr/>
        </p:nvSpPr>
        <p:spPr>
          <a:xfrm>
            <a:off x="1147633" y="1810734"/>
            <a:ext cx="8034155" cy="338554"/>
          </a:xfrm>
          <a:prstGeom prst="rect">
            <a:avLst/>
          </a:prstGeom>
          <a:noFill/>
          <a:ln>
            <a:noFill/>
          </a:ln>
        </p:spPr>
        <p:txBody>
          <a:bodyPr wrap="square" rtlCol="0">
            <a:spAutoFit/>
          </a:bodyPr>
          <a:lstStyle/>
          <a:p>
            <a:pPr marL="342900" indent="-342900">
              <a:spcAft>
                <a:spcPts val="4800"/>
              </a:spcAft>
              <a:buAutoNum type="arabicPeriod"/>
            </a:pPr>
            <a:r>
              <a:rPr lang="en-US" sz="1600" dirty="0">
                <a:solidFill>
                  <a:srgbClr val="1B202F"/>
                </a:solidFill>
              </a:rPr>
              <a:t>Edit and 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 changes.</a:t>
            </a:r>
          </a:p>
        </p:txBody>
      </p:sp>
      <p:sp>
        <p:nvSpPr>
          <p:cNvPr id="4" name="TextBox 3">
            <a:extLst>
              <a:ext uri="{FF2B5EF4-FFF2-40B4-BE49-F238E27FC236}">
                <a16:creationId xmlns:a16="http://schemas.microsoft.com/office/drawing/2014/main" id="{5B75EACA-F871-6A08-DC33-DA002CE54AE3}"/>
              </a:ext>
            </a:extLst>
          </p:cNvPr>
          <p:cNvSpPr txBox="1"/>
          <p:nvPr/>
        </p:nvSpPr>
        <p:spPr>
          <a:xfrm>
            <a:off x="2501900" y="2005263"/>
            <a:ext cx="4042833"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1" name="TextBox 10">
            <a:extLst>
              <a:ext uri="{FF2B5EF4-FFF2-40B4-BE49-F238E27FC236}">
                <a16:creationId xmlns:a16="http://schemas.microsoft.com/office/drawing/2014/main" id="{FE13AE76-8A00-ADA5-6541-7CFFA93C3A1C}"/>
              </a:ext>
            </a:extLst>
          </p:cNvPr>
          <p:cNvSpPr txBox="1"/>
          <p:nvPr/>
        </p:nvSpPr>
        <p:spPr>
          <a:xfrm>
            <a:off x="1364532" y="4387431"/>
            <a:ext cx="4593100" cy="461665"/>
          </a:xfrm>
          <a:prstGeom prst="rect">
            <a:avLst/>
          </a:prstGeom>
          <a:noFill/>
        </p:spPr>
        <p:txBody>
          <a:bodyPr wrap="square">
            <a:spAutoFit/>
          </a:bodyPr>
          <a:lstStyle/>
          <a:p>
            <a:r>
              <a:rPr lang="en-US" sz="1200" dirty="0">
                <a:solidFill>
                  <a:srgbClr val="1B202F"/>
                </a:solidFill>
              </a:rPr>
              <a:t>(Note this will put you in “detached HEAD” state, which you can get out of with:</a:t>
            </a:r>
            <a:endParaRPr lang="en-US" sz="1200" dirty="0"/>
          </a:p>
        </p:txBody>
      </p:sp>
      <p:sp>
        <p:nvSpPr>
          <p:cNvPr id="12" name="TextBox 11">
            <a:extLst>
              <a:ext uri="{FF2B5EF4-FFF2-40B4-BE49-F238E27FC236}">
                <a16:creationId xmlns:a16="http://schemas.microsoft.com/office/drawing/2014/main" id="{00E71C0E-0937-C85F-6C4B-FC569243DE3C}"/>
              </a:ext>
            </a:extLst>
          </p:cNvPr>
          <p:cNvSpPr txBox="1"/>
          <p:nvPr/>
        </p:nvSpPr>
        <p:spPr>
          <a:xfrm>
            <a:off x="1530362" y="4547401"/>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Tree>
    <p:extLst>
      <p:ext uri="{BB962C8B-B14F-4D97-AF65-F5344CB8AC3E}">
        <p14:creationId xmlns:p14="http://schemas.microsoft.com/office/powerpoint/2010/main" val="395823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9" grpId="0"/>
      <p:bldP spid="10" grpId="0"/>
      <p:bldP spid="15" grpId="0"/>
      <p:bldP spid="3" grpId="0"/>
      <p:bldP spid="4"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322197"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One possible reproducibility nightmare</a:t>
            </a:r>
          </a:p>
        </p:txBody>
      </p:sp>
      <p:sp>
        <p:nvSpPr>
          <p:cNvPr id="2" name="TextBox 1">
            <a:extLst>
              <a:ext uri="{FF2B5EF4-FFF2-40B4-BE49-F238E27FC236}">
                <a16:creationId xmlns:a16="http://schemas.microsoft.com/office/drawing/2014/main" id="{19E5C85F-B016-35E2-8D75-9F5B0AF36A1A}"/>
              </a:ext>
            </a:extLst>
          </p:cNvPr>
          <p:cNvSpPr txBox="1"/>
          <p:nvPr/>
        </p:nvSpPr>
        <p:spPr>
          <a:xfrm>
            <a:off x="493295" y="1039761"/>
            <a:ext cx="8034155"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Imagine you created a new optimization model and algorithm for a problem and ran many computational experiments without keeping in mind reproducibility.</a:t>
            </a:r>
          </a:p>
          <a:p>
            <a:pPr marL="285750" indent="-285750">
              <a:lnSpc>
                <a:spcPct val="150000"/>
              </a:lnSpc>
              <a:buFont typeface="Arial" panose="020B0604020202020204" pitchFamily="34" charset="0"/>
              <a:buChar char="•"/>
            </a:pPr>
            <a:r>
              <a:rPr lang="en-US" sz="1600" dirty="0">
                <a:solidFill>
                  <a:srgbClr val="1B202F"/>
                </a:solidFill>
              </a:rPr>
              <a:t>Months later, you finish writing your paper on it and stumble upon on a new model that was </a:t>
            </a:r>
            <a:r>
              <a:rPr lang="en-US" sz="1600" dirty="0" err="1">
                <a:solidFill>
                  <a:srgbClr val="1B202F"/>
                </a:solidFill>
              </a:rPr>
              <a:t>wayyyyy</a:t>
            </a:r>
            <a:r>
              <a:rPr lang="en-US" sz="1600" dirty="0">
                <a:solidFill>
                  <a:srgbClr val="1B202F"/>
                </a:solidFill>
              </a:rPr>
              <a:t> better and faster. Welp… </a:t>
            </a:r>
            <a:r>
              <a:rPr lang="en-US" sz="1600" b="1" dirty="0">
                <a:solidFill>
                  <a:srgbClr val="1B202F"/>
                </a:solidFill>
              </a:rPr>
              <a:t>Time to re-run everything!</a:t>
            </a:r>
            <a:endParaRPr lang="en-US" sz="1600" dirty="0">
              <a:solidFill>
                <a:srgbClr val="1B202F"/>
              </a:solidFill>
            </a:endParaRPr>
          </a:p>
          <a:p>
            <a:pPr marL="742950" lvl="1" indent="-285750">
              <a:lnSpc>
                <a:spcPct val="150000"/>
              </a:lnSpc>
              <a:buFont typeface="Arial" panose="020B0604020202020204" pitchFamily="34" charset="0"/>
              <a:buChar char="•"/>
            </a:pPr>
            <a:r>
              <a:rPr lang="en-US" sz="1600" dirty="0">
                <a:solidFill>
                  <a:srgbClr val="1B202F"/>
                </a:solidFill>
              </a:rPr>
              <a:t>Spend a day trying to get code set up to run again </a:t>
            </a:r>
          </a:p>
          <a:p>
            <a:pPr marL="742950" lvl="1" indent="-285750">
              <a:lnSpc>
                <a:spcPct val="150000"/>
              </a:lnSpc>
              <a:buFont typeface="Arial" panose="020B0604020202020204" pitchFamily="34" charset="0"/>
              <a:buChar char="•"/>
            </a:pPr>
            <a:r>
              <a:rPr lang="en-US" sz="1600" dirty="0">
                <a:solidFill>
                  <a:srgbClr val="1B202F"/>
                </a:solidFill>
              </a:rPr>
              <a:t>But new results didn’t match up with original results</a:t>
            </a:r>
          </a:p>
          <a:p>
            <a:pPr marL="742950" lvl="1" indent="-285750">
              <a:lnSpc>
                <a:spcPct val="150000"/>
              </a:lnSpc>
              <a:buFont typeface="Arial" panose="020B0604020202020204" pitchFamily="34" charset="0"/>
              <a:buChar char="•"/>
            </a:pPr>
            <a:r>
              <a:rPr lang="en-US" sz="1600" dirty="0">
                <a:solidFill>
                  <a:srgbClr val="1B202F"/>
                </a:solidFill>
              </a:rPr>
              <a:t>Eventually, you track down a single parameter that had changed</a:t>
            </a:r>
          </a:p>
          <a:p>
            <a:pPr marL="742950" lvl="1" indent="-285750">
              <a:lnSpc>
                <a:spcPct val="150000"/>
              </a:lnSpc>
              <a:buFont typeface="Arial" panose="020B0604020202020204" pitchFamily="34" charset="0"/>
              <a:buChar char="•"/>
            </a:pPr>
            <a:r>
              <a:rPr lang="en-US" sz="1600" dirty="0">
                <a:solidFill>
                  <a:srgbClr val="1B202F"/>
                </a:solidFill>
              </a:rPr>
              <a:t>Change the parameter and re-run everything again</a:t>
            </a:r>
          </a:p>
          <a:p>
            <a:pPr marL="742950" lvl="1" indent="-285750">
              <a:lnSpc>
                <a:spcPct val="150000"/>
              </a:lnSpc>
              <a:buFont typeface="Arial" panose="020B0604020202020204" pitchFamily="34" charset="0"/>
              <a:buChar char="•"/>
            </a:pPr>
            <a:r>
              <a:rPr lang="en-US" sz="1600" dirty="0">
                <a:solidFill>
                  <a:srgbClr val="1B202F"/>
                </a:solidFill>
              </a:rPr>
              <a:t>Would take </a:t>
            </a:r>
            <a:r>
              <a:rPr lang="en-US" sz="1600" b="1" dirty="0">
                <a:solidFill>
                  <a:srgbClr val="1B202F"/>
                </a:solidFill>
              </a:rPr>
              <a:t>weeks of work</a:t>
            </a:r>
            <a:r>
              <a:rPr lang="en-US" sz="1600" dirty="0">
                <a:solidFill>
                  <a:srgbClr val="1B202F"/>
                </a:solidFill>
              </a:rPr>
              <a:t> and huge amounts of </a:t>
            </a:r>
            <a:r>
              <a:rPr lang="en-US" sz="1600" b="1" dirty="0">
                <a:solidFill>
                  <a:srgbClr val="1B202F"/>
                </a:solidFill>
              </a:rPr>
              <a:t>cluster resources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73797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3FCF00C-4697-D09C-4CAB-1BAF0CD8D14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33101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04" grpId="0"/>
      <p:bldP spid="87" grpId="0"/>
      <p:bldP spid="2"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14BB560-636C-DA75-B714-F9E3D96A8C09}"/>
              </a:ext>
            </a:extLst>
          </p:cNvPr>
          <p:cNvSpPr txBox="1"/>
          <p:nvPr/>
        </p:nvSpPr>
        <p:spPr>
          <a:xfrm>
            <a:off x="5855677" y="220074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6" name="Connector: Curved 5">
            <a:extLst>
              <a:ext uri="{FF2B5EF4-FFF2-40B4-BE49-F238E27FC236}">
                <a16:creationId xmlns:a16="http://schemas.microsoft.com/office/drawing/2014/main" id="{82495448-C784-570D-4D68-CAD03715CC44}"/>
              </a:ext>
            </a:extLst>
          </p:cNvPr>
          <p:cNvCxnSpPr>
            <a:cxnSpLocks/>
          </p:cNvCxnSpPr>
          <p:nvPr/>
        </p:nvCxnSpPr>
        <p:spPr>
          <a:xfrm flipV="1">
            <a:off x="5450645" y="1827457"/>
            <a:ext cx="1306294" cy="113996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531C7A3-7475-2CE9-AA79-CBE28B4E8BA4}"/>
              </a:ext>
            </a:extLst>
          </p:cNvPr>
          <p:cNvGrpSpPr/>
          <p:nvPr/>
        </p:nvGrpSpPr>
        <p:grpSpPr>
          <a:xfrm>
            <a:off x="6761865" y="1561353"/>
            <a:ext cx="444342" cy="444342"/>
            <a:chOff x="4750286" y="2984522"/>
            <a:chExt cx="444342" cy="444342"/>
          </a:xfrm>
        </p:grpSpPr>
        <p:sp>
          <p:nvSpPr>
            <p:cNvPr id="18" name="Oval 17">
              <a:extLst>
                <a:ext uri="{FF2B5EF4-FFF2-40B4-BE49-F238E27FC236}">
                  <a16:creationId xmlns:a16="http://schemas.microsoft.com/office/drawing/2014/main" id="{FC609ED2-AA92-B385-FCB6-4C4D2DBAB6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2" descr="take snapshot Icon - Download take snapshot Icon 2676982 | Noun Project">
              <a:extLst>
                <a:ext uri="{FF2B5EF4-FFF2-40B4-BE49-F238E27FC236}">
                  <a16:creationId xmlns:a16="http://schemas.microsoft.com/office/drawing/2014/main" id="{DA348793-2742-FAC4-CE05-6CEE1F1F7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9DAEFE8-54FC-3CB1-4ABB-0E5FA92B4640}"/>
              </a:ext>
            </a:extLst>
          </p:cNvPr>
          <p:cNvSpPr txBox="1"/>
          <p:nvPr/>
        </p:nvSpPr>
        <p:spPr>
          <a:xfrm>
            <a:off x="5747921" y="282959"/>
            <a:ext cx="3074717" cy="830997"/>
          </a:xfrm>
          <a:prstGeom prst="rect">
            <a:avLst/>
          </a:prstGeom>
          <a:solidFill>
            <a:schemeClr val="bg1">
              <a:lumMod val="85000"/>
            </a:schemeClr>
          </a:solidFill>
          <a:ln>
            <a:solidFill>
              <a:srgbClr val="000000"/>
            </a:solidFill>
          </a:ln>
        </p:spPr>
        <p:txBody>
          <a:bodyPr wrap="square" rtlCol="0">
            <a:spAutoFit/>
          </a:bodyPr>
          <a:lstStyle/>
          <a:p>
            <a:r>
              <a:rPr lang="en-US" sz="1600" b="1" dirty="0">
                <a:solidFill>
                  <a:srgbClr val="1B202F"/>
                </a:solidFill>
                <a:cs typeface="Courier New" panose="02070309020205020404" pitchFamily="49" charset="0"/>
              </a:rPr>
              <a:t>Branch when the intention is to eventually “merge” the branch back in with main</a:t>
            </a:r>
            <a:endParaRPr lang="en-US" sz="1600" dirty="0">
              <a:solidFill>
                <a:srgbClr val="1B202F"/>
              </a:solidFill>
            </a:endParaRPr>
          </a:p>
        </p:txBody>
      </p:sp>
      <p:sp>
        <p:nvSpPr>
          <p:cNvPr id="8" name="TextBox 7">
            <a:extLst>
              <a:ext uri="{FF2B5EF4-FFF2-40B4-BE49-F238E27FC236}">
                <a16:creationId xmlns:a16="http://schemas.microsoft.com/office/drawing/2014/main" id="{AAA005F1-425D-9D6B-F4C5-689615550C8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48756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and Merging - Commands</a:t>
            </a:r>
          </a:p>
        </p:txBody>
      </p:sp>
      <p:sp>
        <p:nvSpPr>
          <p:cNvPr id="15" name="TextBox 14">
            <a:extLst>
              <a:ext uri="{FF2B5EF4-FFF2-40B4-BE49-F238E27FC236}">
                <a16:creationId xmlns:a16="http://schemas.microsoft.com/office/drawing/2014/main" id="{5175EE82-FF5D-4398-A77F-4FD942675021}"/>
              </a:ext>
            </a:extLst>
          </p:cNvPr>
          <p:cNvSpPr txBox="1"/>
          <p:nvPr/>
        </p:nvSpPr>
        <p:spPr>
          <a:xfrm>
            <a:off x="4560358" y="1126565"/>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a:t>
            </a:r>
          </a:p>
        </p:txBody>
      </p:sp>
      <p:sp>
        <p:nvSpPr>
          <p:cNvPr id="16" name="TextBox 15">
            <a:extLst>
              <a:ext uri="{FF2B5EF4-FFF2-40B4-BE49-F238E27FC236}">
                <a16:creationId xmlns:a16="http://schemas.microsoft.com/office/drawing/2014/main" id="{9DF212E0-BB36-4DE9-BFB7-9879BA48C9B5}"/>
              </a:ext>
            </a:extLst>
          </p:cNvPr>
          <p:cNvSpPr txBox="1"/>
          <p:nvPr/>
        </p:nvSpPr>
        <p:spPr>
          <a:xfrm>
            <a:off x="515350" y="1133938"/>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all branches</a:t>
            </a:r>
          </a:p>
        </p:txBody>
      </p:sp>
      <p:cxnSp>
        <p:nvCxnSpPr>
          <p:cNvPr id="17" name="Straight Connector 16">
            <a:extLst>
              <a:ext uri="{FF2B5EF4-FFF2-40B4-BE49-F238E27FC236}">
                <a16:creationId xmlns:a16="http://schemas.microsoft.com/office/drawing/2014/main" id="{D88C654D-E1DC-4A4C-A159-DA701163663D}"/>
              </a:ext>
            </a:extLst>
          </p:cNvPr>
          <p:cNvCxnSpPr>
            <a:cxnSpLocks/>
          </p:cNvCxnSpPr>
          <p:nvPr/>
        </p:nvCxnSpPr>
        <p:spPr>
          <a:xfrm flipV="1">
            <a:off x="365760" y="320927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2DF30B6-A861-4950-BB8E-A1AF8DCF073E}"/>
              </a:ext>
            </a:extLst>
          </p:cNvPr>
          <p:cNvSpPr txBox="1"/>
          <p:nvPr/>
        </p:nvSpPr>
        <p:spPr>
          <a:xfrm>
            <a:off x="3869493" y="2649723"/>
            <a:ext cx="4284224"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59E38EDF-2AE4-4684-808C-407B9394BDC8}"/>
              </a:ext>
            </a:extLst>
          </p:cNvPr>
          <p:cNvSpPr txBox="1"/>
          <p:nvPr/>
        </p:nvSpPr>
        <p:spPr>
          <a:xfrm>
            <a:off x="515350" y="2656680"/>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Switch between branches</a:t>
            </a:r>
          </a:p>
        </p:txBody>
      </p:sp>
      <p:cxnSp>
        <p:nvCxnSpPr>
          <p:cNvPr id="20" name="Straight Connector 19">
            <a:extLst>
              <a:ext uri="{FF2B5EF4-FFF2-40B4-BE49-F238E27FC236}">
                <a16:creationId xmlns:a16="http://schemas.microsoft.com/office/drawing/2014/main" id="{1741B4FA-5DD3-4A13-8AD1-B456ACE46F57}"/>
              </a:ext>
            </a:extLst>
          </p:cNvPr>
          <p:cNvCxnSpPr>
            <a:cxnSpLocks/>
          </p:cNvCxnSpPr>
          <p:nvPr/>
        </p:nvCxnSpPr>
        <p:spPr>
          <a:xfrm flipV="1">
            <a:off x="365760" y="2486288"/>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D7B2AC3-44D8-464D-A283-4E026B7F20B7}"/>
              </a:ext>
            </a:extLst>
          </p:cNvPr>
          <p:cNvSpPr txBox="1"/>
          <p:nvPr/>
        </p:nvSpPr>
        <p:spPr>
          <a:xfrm>
            <a:off x="3435363" y="1900100"/>
            <a:ext cx="515248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6F240B3-5B2B-4EBC-B86B-23B7149DCA0E}"/>
              </a:ext>
            </a:extLst>
          </p:cNvPr>
          <p:cNvSpPr txBox="1"/>
          <p:nvPr/>
        </p:nvSpPr>
        <p:spPr>
          <a:xfrm>
            <a:off x="515350" y="1757938"/>
            <a:ext cx="27228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and navigate to a new branch</a:t>
            </a:r>
          </a:p>
        </p:txBody>
      </p:sp>
      <p:cxnSp>
        <p:nvCxnSpPr>
          <p:cNvPr id="23" name="Straight Connector 22">
            <a:extLst>
              <a:ext uri="{FF2B5EF4-FFF2-40B4-BE49-F238E27FC236}">
                <a16:creationId xmlns:a16="http://schemas.microsoft.com/office/drawing/2014/main" id="{8C48D0CD-9C80-481D-AFBB-2F3A034F22CD}"/>
              </a:ext>
            </a:extLst>
          </p:cNvPr>
          <p:cNvCxnSpPr>
            <a:cxnSpLocks/>
          </p:cNvCxnSpPr>
          <p:nvPr/>
        </p:nvCxnSpPr>
        <p:spPr>
          <a:xfrm flipV="1">
            <a:off x="365760" y="1689380"/>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2B5358B-3703-4DE9-82E6-8059DFB8A6F8}"/>
              </a:ext>
            </a:extLst>
          </p:cNvPr>
          <p:cNvSpPr txBox="1"/>
          <p:nvPr/>
        </p:nvSpPr>
        <p:spPr>
          <a:xfrm>
            <a:off x="3435363" y="3375971"/>
            <a:ext cx="515248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a:t>
            </a:r>
            <a:r>
              <a:rPr lang="en-US" sz="1600" dirty="0" err="1">
                <a:solidFill>
                  <a:srgbClr val="000000"/>
                </a:solidFill>
                <a:latin typeface="Courier New" panose="02070309020205020404" pitchFamily="49" charset="0"/>
                <a:cs typeface="Courier New" panose="02070309020205020404" pitchFamily="49" charset="0"/>
              </a:rPr>
              <a:t>branch_receiving_changes</a:t>
            </a:r>
            <a:endParaRPr lang="en-US" sz="1600" dirty="0">
              <a:solidFill>
                <a:srgbClr val="000000"/>
              </a:solidFill>
              <a:latin typeface="Courier New" panose="02070309020205020404" pitchFamily="49" charset="0"/>
              <a:cs typeface="Courier New" panose="02070309020205020404" pitchFamily="49" charset="0"/>
            </a:endParaRP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merge </a:t>
            </a:r>
            <a:r>
              <a:rPr lang="en-US" sz="1600" dirty="0" err="1">
                <a:solidFill>
                  <a:srgbClr val="000000"/>
                </a:solidFill>
                <a:latin typeface="Courier New" panose="02070309020205020404" pitchFamily="49" charset="0"/>
                <a:cs typeface="Courier New" panose="02070309020205020404" pitchFamily="49" charset="0"/>
              </a:rPr>
              <a:t>branch_giving_changes</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C18A6D92-31E3-49C5-819F-3F8D1F330DF4}"/>
              </a:ext>
            </a:extLst>
          </p:cNvPr>
          <p:cNvSpPr txBox="1"/>
          <p:nvPr/>
        </p:nvSpPr>
        <p:spPr>
          <a:xfrm>
            <a:off x="515351" y="3538808"/>
            <a:ext cx="3256550"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Merge two branches</a:t>
            </a:r>
          </a:p>
        </p:txBody>
      </p:sp>
      <p:cxnSp>
        <p:nvCxnSpPr>
          <p:cNvPr id="27" name="Straight Connector 26">
            <a:extLst>
              <a:ext uri="{FF2B5EF4-FFF2-40B4-BE49-F238E27FC236}">
                <a16:creationId xmlns:a16="http://schemas.microsoft.com/office/drawing/2014/main" id="{EC2A809A-7013-40A5-9C22-64C508C32FA0}"/>
              </a:ext>
            </a:extLst>
          </p:cNvPr>
          <p:cNvCxnSpPr>
            <a:cxnSpLocks/>
          </p:cNvCxnSpPr>
          <p:nvPr/>
        </p:nvCxnSpPr>
        <p:spPr>
          <a:xfrm flipV="1">
            <a:off x="354118" y="420838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C7F3734-FA37-414D-96CA-8E280B131E97}"/>
              </a:ext>
            </a:extLst>
          </p:cNvPr>
          <p:cNvSpPr txBox="1"/>
          <p:nvPr/>
        </p:nvSpPr>
        <p:spPr>
          <a:xfrm>
            <a:off x="4159522" y="4405908"/>
            <a:ext cx="370416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 –d </a:t>
            </a:r>
            <a:r>
              <a:rPr lang="en-US" sz="1600" dirty="0" err="1">
                <a:solidFill>
                  <a:srgbClr val="000000"/>
                </a:solidFill>
                <a:latin typeface="Courier New" panose="02070309020205020404" pitchFamily="49" charset="0"/>
                <a:cs typeface="Courier New" panose="02070309020205020404" pitchFamily="49" charset="0"/>
              </a:rPr>
              <a:t>branch_name</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2B1734C-FD0A-44C7-AAAD-48D273D76CC4}"/>
              </a:ext>
            </a:extLst>
          </p:cNvPr>
          <p:cNvSpPr txBox="1"/>
          <p:nvPr/>
        </p:nvSpPr>
        <p:spPr>
          <a:xfrm>
            <a:off x="493295" y="4347421"/>
            <a:ext cx="2821405"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branch</a:t>
            </a:r>
          </a:p>
        </p:txBody>
      </p:sp>
    </p:spTree>
    <p:extLst>
      <p:ext uri="{BB962C8B-B14F-4D97-AF65-F5344CB8AC3E}">
        <p14:creationId xmlns:p14="http://schemas.microsoft.com/office/powerpoint/2010/main" val="269895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Create and check out a new branch (one step)</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branch called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add a file called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to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 and look at the list of branches and log of commits.</a:t>
            </a: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386661"/>
            <a:ext cx="3587994"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99234"/>
            <a:ext cx="5587081"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 a second text file”</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16912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Add the new file to staging area and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4081271"/>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4.   Display the branches,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211538"/>
            <a:ext cx="5084232" cy="37465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3C882FD4-ECCE-491B-9D2D-51B5A3D77D28}"/>
              </a:ext>
            </a:extLst>
          </p:cNvPr>
          <p:cNvSpPr txBox="1"/>
          <p:nvPr/>
        </p:nvSpPr>
        <p:spPr>
          <a:xfrm>
            <a:off x="2476500" y="2882220"/>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mynewfile.txt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3" y="2551457"/>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a new file to the new branch</a:t>
            </a:r>
          </a:p>
        </p:txBody>
      </p:sp>
      <p:grpSp>
        <p:nvGrpSpPr>
          <p:cNvPr id="10" name="Group 9">
            <a:extLst>
              <a:ext uri="{FF2B5EF4-FFF2-40B4-BE49-F238E27FC236}">
                <a16:creationId xmlns:a16="http://schemas.microsoft.com/office/drawing/2014/main" id="{1FC62797-621A-2479-D1B1-42F56DD29F0C}"/>
              </a:ext>
            </a:extLst>
          </p:cNvPr>
          <p:cNvGrpSpPr/>
          <p:nvPr/>
        </p:nvGrpSpPr>
        <p:grpSpPr>
          <a:xfrm>
            <a:off x="6065860" y="2778843"/>
            <a:ext cx="2929934" cy="954106"/>
            <a:chOff x="4858706" y="69619"/>
            <a:chExt cx="3322647" cy="723610"/>
          </a:xfrm>
        </p:grpSpPr>
        <p:sp>
          <p:nvSpPr>
            <p:cNvPr id="3" name="TextBox 2">
              <a:extLst>
                <a:ext uri="{FF2B5EF4-FFF2-40B4-BE49-F238E27FC236}">
                  <a16:creationId xmlns:a16="http://schemas.microsoft.com/office/drawing/2014/main" id="{FB431233-CB94-1184-AC41-5EAEFA398E32}"/>
                </a:ext>
              </a:extLst>
            </p:cNvPr>
            <p:cNvSpPr txBox="1"/>
            <p:nvPr/>
          </p:nvSpPr>
          <p:spPr>
            <a:xfrm>
              <a:off x="4858706" y="69619"/>
              <a:ext cx="3290935" cy="723610"/>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check the status between adding and committing</a:t>
              </a:r>
            </a:p>
            <a:p>
              <a:endParaRPr lang="en-US" sz="1400" b="1" dirty="0">
                <a:solidFill>
                  <a:srgbClr val="1B202F"/>
                </a:solidFill>
                <a:cs typeface="Courier New" panose="02070309020205020404" pitchFamily="49" charset="0"/>
              </a:endParaRPr>
            </a:p>
            <a:p>
              <a:r>
                <a:rPr lang="en-US" sz="1400" b="1" dirty="0">
                  <a:solidFill>
                    <a:srgbClr val="1B202F"/>
                  </a:solidFill>
                  <a:cs typeface="Courier New" panose="02070309020205020404" pitchFamily="49" charset="0"/>
                </a:rPr>
                <a:t> </a:t>
              </a:r>
              <a:endParaRPr lang="en-US" sz="1400" dirty="0">
                <a:solidFill>
                  <a:srgbClr val="1B202F"/>
                </a:solidFill>
              </a:endParaRPr>
            </a:p>
          </p:txBody>
        </p:sp>
        <p:sp>
          <p:nvSpPr>
            <p:cNvPr id="7" name="TextBox 6">
              <a:extLst>
                <a:ext uri="{FF2B5EF4-FFF2-40B4-BE49-F238E27FC236}">
                  <a16:creationId xmlns:a16="http://schemas.microsoft.com/office/drawing/2014/main" id="{C2952DD8-94DE-38A8-3D07-6BF2BDDCA0AF}"/>
                </a:ext>
              </a:extLst>
            </p:cNvPr>
            <p:cNvSpPr txBox="1"/>
            <p:nvPr/>
          </p:nvSpPr>
          <p:spPr>
            <a:xfrm>
              <a:off x="5796659" y="457055"/>
              <a:ext cx="2384694" cy="256765"/>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git status</a:t>
              </a:r>
              <a:endParaRPr lang="en-US" sz="1600" dirty="0">
                <a:solidFill>
                  <a:schemeClr val="bg1"/>
                </a:solidFill>
              </a:endParaRPr>
            </a:p>
          </p:txBody>
        </p:sp>
      </p:grpSp>
    </p:spTree>
    <p:extLst>
      <p:ext uri="{BB962C8B-B14F-4D97-AF65-F5344CB8AC3E}">
        <p14:creationId xmlns:p14="http://schemas.microsoft.com/office/powerpoint/2010/main" val="390954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Navigate to the main 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05127"/>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into main, and delete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44583" y="3983395"/>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 –D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630562"/>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Delete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372349"/>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
        <p:nvSpPr>
          <p:cNvPr id="17" name="TextBox 16">
            <a:extLst>
              <a:ext uri="{FF2B5EF4-FFF2-40B4-BE49-F238E27FC236}">
                <a16:creationId xmlns:a16="http://schemas.microsoft.com/office/drawing/2014/main" id="{3C882FD4-ECCE-491B-9D2D-51B5A3D77D28}"/>
              </a:ext>
            </a:extLst>
          </p:cNvPr>
          <p:cNvSpPr txBox="1"/>
          <p:nvPr/>
        </p:nvSpPr>
        <p:spPr>
          <a:xfrm>
            <a:off x="2677573" y="3218929"/>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783982"/>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the main branch</a:t>
            </a:r>
          </a:p>
        </p:txBody>
      </p:sp>
    </p:spTree>
    <p:extLst>
      <p:ext uri="{BB962C8B-B14F-4D97-AF65-F5344CB8AC3E}">
        <p14:creationId xmlns:p14="http://schemas.microsoft.com/office/powerpoint/2010/main" val="1961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5456052" y="3051683"/>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67245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5" grpId="0" animBg="1"/>
      <p:bldP spid="137" grpId="0" animBg="1"/>
      <p:bldP spid="138" grpId="0" animBg="1"/>
      <p:bldP spid="34" grpId="0" animBg="1"/>
      <p:bldP spid="87" grpId="0"/>
      <p:bldP spid="88" grpId="0"/>
      <p:bldP spid="132" grpId="0"/>
      <p:bldP spid="61" grpId="0" animBg="1"/>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44242374-6800-4B09-9D55-34B95F4363DA}"/>
              </a:ext>
            </a:extLst>
          </p:cNvPr>
          <p:cNvSpPr txBox="1"/>
          <p:nvPr/>
        </p:nvSpPr>
        <p:spPr>
          <a:xfrm>
            <a:off x="5456052" y="192388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97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nector: Curved 13">
            <a:extLst>
              <a:ext uri="{FF2B5EF4-FFF2-40B4-BE49-F238E27FC236}">
                <a16:creationId xmlns:a16="http://schemas.microsoft.com/office/drawing/2014/main" id="{9E00D269-BE78-6582-A6FE-065597DAA156}"/>
              </a:ext>
            </a:extLst>
          </p:cNvPr>
          <p:cNvCxnSpPr>
            <a:cxnSpLocks/>
          </p:cNvCxnSpPr>
          <p:nvPr/>
        </p:nvCxnSpPr>
        <p:spPr>
          <a:xfrm flipH="1" flipV="1">
            <a:off x="6077848" y="1802723"/>
            <a:ext cx="8385" cy="64008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6C1CB8A-081C-7989-35A9-6070D87921A7}"/>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26124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0942" y="1556236"/>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4840" y="1556236"/>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ACA3886-09C3-49DD-9D5D-26B1B12FA513}"/>
              </a:ext>
            </a:extLst>
          </p:cNvPr>
          <p:cNvGrpSpPr/>
          <p:nvPr/>
        </p:nvGrpSpPr>
        <p:grpSpPr>
          <a:xfrm>
            <a:off x="6657344" y="1581139"/>
            <a:ext cx="444342" cy="444342"/>
            <a:chOff x="5503481" y="1042901"/>
            <a:chExt cx="444342" cy="444342"/>
          </a:xfrm>
        </p:grpSpPr>
        <p:sp>
          <p:nvSpPr>
            <p:cNvPr id="92" name="Oval 91">
              <a:extLst>
                <a:ext uri="{FF2B5EF4-FFF2-40B4-BE49-F238E27FC236}">
                  <a16:creationId xmlns:a16="http://schemas.microsoft.com/office/drawing/2014/main" id="{6CD51C3B-BC16-4C01-8D36-FF4FFC397A26}"/>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78BB554D-9033-4092-AA71-930669D3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3BA3A305-94E3-4826-81E9-8D030815DFFC}"/>
              </a:ext>
            </a:extLst>
          </p:cNvPr>
          <p:cNvSpPr txBox="1"/>
          <p:nvPr/>
        </p:nvSpPr>
        <p:spPr>
          <a:xfrm>
            <a:off x="6102297" y="2379751"/>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96" name="Connector: Curved 95">
            <a:extLst>
              <a:ext uri="{FF2B5EF4-FFF2-40B4-BE49-F238E27FC236}">
                <a16:creationId xmlns:a16="http://schemas.microsoft.com/office/drawing/2014/main" id="{88A848E9-F616-44BF-AB46-67065DD54C04}"/>
              </a:ext>
            </a:extLst>
          </p:cNvPr>
          <p:cNvCxnSpPr>
            <a:cxnSpLocks/>
            <a:stCxn id="130" idx="3"/>
            <a:endCxn id="93" idx="2"/>
          </p:cNvCxnSpPr>
          <p:nvPr/>
        </p:nvCxnSpPr>
        <p:spPr>
          <a:xfrm flipV="1">
            <a:off x="6069463" y="2025481"/>
            <a:ext cx="810052" cy="46293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68BCCF-380A-6727-DCD3-6321CC56B193}"/>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4" name="TextBox 3">
            <a:extLst>
              <a:ext uri="{FF2B5EF4-FFF2-40B4-BE49-F238E27FC236}">
                <a16:creationId xmlns:a16="http://schemas.microsoft.com/office/drawing/2014/main" id="{2CCC15B2-3755-2391-2505-515EE49478A9}"/>
              </a:ext>
            </a:extLst>
          </p:cNvPr>
          <p:cNvSpPr txBox="1"/>
          <p:nvPr/>
        </p:nvSpPr>
        <p:spPr>
          <a:xfrm>
            <a:off x="6504536"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6" name="TextBox 5">
            <a:extLst>
              <a:ext uri="{FF2B5EF4-FFF2-40B4-BE49-F238E27FC236}">
                <a16:creationId xmlns:a16="http://schemas.microsoft.com/office/drawing/2014/main" id="{00302413-06AA-3CDA-BD21-95F1907C638D}"/>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spTree>
    <p:extLst>
      <p:ext uri="{BB962C8B-B14F-4D97-AF65-F5344CB8AC3E}">
        <p14:creationId xmlns:p14="http://schemas.microsoft.com/office/powerpoint/2010/main" val="394282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points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35287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Think-Pair-Share Activity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a non-reproducible or non-auditable workflow you have used before at work, in research, on a personal project, or in coursework that negatively impacted your work somehow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your story and how it negatively impacted you </a:t>
            </a:r>
            <a:r>
              <a:rPr lang="en-US" sz="1600" b="1" dirty="0">
                <a:solidFill>
                  <a:srgbClr val="1B202F"/>
                </a:solidFill>
              </a:rPr>
              <a:t>(3-4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a few stories </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3625566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points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9" name="TextBox 98">
            <a:extLst>
              <a:ext uri="{FF2B5EF4-FFF2-40B4-BE49-F238E27FC236}">
                <a16:creationId xmlns:a16="http://schemas.microsoft.com/office/drawing/2014/main" id="{1C85D014-2BE4-8154-2277-6475EE43DBF2}"/>
              </a:ext>
            </a:extLst>
          </p:cNvPr>
          <p:cNvSpPr txBox="1"/>
          <p:nvPr/>
        </p:nvSpPr>
        <p:spPr>
          <a:xfrm>
            <a:off x="3997015" y="189915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00" name="TextBox 99">
            <a:extLst>
              <a:ext uri="{FF2B5EF4-FFF2-40B4-BE49-F238E27FC236}">
                <a16:creationId xmlns:a16="http://schemas.microsoft.com/office/drawing/2014/main" id="{FB990924-231B-CB02-D5D6-FCBE4E3FEA88}"/>
              </a:ext>
            </a:extLst>
          </p:cNvPr>
          <p:cNvSpPr txBox="1"/>
          <p:nvPr/>
        </p:nvSpPr>
        <p:spPr>
          <a:xfrm>
            <a:off x="3158000" y="361173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01" name="Connector: Curved 100">
            <a:extLst>
              <a:ext uri="{FF2B5EF4-FFF2-40B4-BE49-F238E27FC236}">
                <a16:creationId xmlns:a16="http://schemas.microsoft.com/office/drawing/2014/main" id="{DF203C5C-A542-0267-C9EF-3B84E4355E69}"/>
              </a:ext>
            </a:extLst>
          </p:cNvPr>
          <p:cNvCxnSpPr>
            <a:cxnSpLocks/>
            <a:stCxn id="31" idx="1"/>
            <a:endCxn id="87" idx="2"/>
          </p:cNvCxnSpPr>
          <p:nvPr/>
        </p:nvCxnSpPr>
        <p:spPr>
          <a:xfrm rot="10800000">
            <a:off x="4393114" y="2709747"/>
            <a:ext cx="1240393" cy="16219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E010B5A8-7AE5-F2AD-F44A-79598C438E6C}"/>
              </a:ext>
            </a:extLst>
          </p:cNvPr>
          <p:cNvSpPr txBox="1"/>
          <p:nvPr/>
        </p:nvSpPr>
        <p:spPr>
          <a:xfrm>
            <a:off x="252923" y="3611738"/>
            <a:ext cx="1857048" cy="1323439"/>
          </a:xfrm>
          <a:prstGeom prst="rect">
            <a:avLst/>
          </a:prstGeom>
          <a:solidFill>
            <a:schemeClr val="bg1">
              <a:lumMod val="85000"/>
            </a:schemeClr>
          </a:solidFill>
          <a:ln>
            <a:solidFill>
              <a:schemeClr val="bg1">
                <a:lumMod val="50000"/>
              </a:schemeClr>
            </a:solidFill>
          </a:ln>
        </p:spPr>
        <p:txBody>
          <a:bodyPr wrap="square">
            <a:spAutoFit/>
          </a:bodyPr>
          <a:lstStyle/>
          <a:p>
            <a:r>
              <a:rPr lang="en-US" sz="1600" b="1" dirty="0">
                <a:solidFill>
                  <a:srgbClr val="1B202F"/>
                </a:solidFill>
              </a:rPr>
              <a:t>Options:</a:t>
            </a:r>
          </a:p>
          <a:p>
            <a:pPr marL="342900" indent="-342900">
              <a:buAutoNum type="arabicPeriod"/>
            </a:pPr>
            <a:r>
              <a:rPr lang="en-US" sz="1600" dirty="0">
                <a:solidFill>
                  <a:srgbClr val="1B202F"/>
                </a:solidFill>
              </a:rPr>
              <a:t>Make changes and commit</a:t>
            </a:r>
          </a:p>
          <a:p>
            <a:pPr marL="342900" indent="-342900">
              <a:buAutoNum type="arabicPeriod"/>
            </a:pPr>
            <a:r>
              <a:rPr lang="en-US" sz="1600" dirty="0"/>
              <a:t>Checkout a branch</a:t>
            </a:r>
          </a:p>
        </p:txBody>
      </p:sp>
    </p:spTree>
    <p:extLst>
      <p:ext uri="{BB962C8B-B14F-4D97-AF65-F5344CB8AC3E}">
        <p14:creationId xmlns:p14="http://schemas.microsoft.com/office/powerpoint/2010/main" val="199798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06337" y="1717386"/>
            <a:ext cx="7012593" cy="326357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783653"/>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Checkout main, view log, and checkout an earlier commit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18000"/>
            <a:ext cx="8336590" cy="799386"/>
          </a:xfrm>
          <a:prstGeom prst="rect">
            <a:avLst/>
          </a:prstGeom>
          <a:noFill/>
          <a:ln>
            <a:noFill/>
          </a:ln>
        </p:spPr>
        <p:txBody>
          <a:bodyPr wrap="square" rtlCol="0">
            <a:spAutoFit/>
          </a:bodyPr>
          <a:lstStyle/>
          <a:p>
            <a:pPr>
              <a:lnSpc>
                <a:spcPct val="150000"/>
              </a:lnSpc>
            </a:pPr>
            <a:r>
              <a:rPr lang="en-US" sz="1600" dirty="0">
                <a:solidFill>
                  <a:srgbClr val="1B202F"/>
                </a:solidFill>
              </a:rPr>
              <a:t>Checkout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Then checkout an earlier commit to enter a detached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state. Create a new branch called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cs typeface="Courier New" panose="02070309020205020404" pitchFamily="49" charset="0"/>
              </a:rPr>
              <a:t>. Check 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cs typeface="Courier New" panose="02070309020205020404" pitchFamily="49" charset="0"/>
              </a:rPr>
              <a:t> branch.</a:t>
            </a:r>
            <a:endParaRPr lang="en-US" sz="1600" dirty="0">
              <a:solidFill>
                <a:srgbClr val="1B202F"/>
              </a:solidFill>
            </a:endParaRP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119839"/>
            <a:ext cx="3587994"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10157"/>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015378"/>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Create a new branch from this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3773775"/>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3.   Display the branches, checkout main,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057790"/>
            <a:ext cx="5084232" cy="126188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main</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log</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checkout 976686d</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20426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6" grpId="0"/>
      <p:bldP spid="8" grpId="0"/>
      <p:bldP spid="9" grpId="0"/>
      <p:bldP spid="11"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15164" y="387944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47112" y="394324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44731" y="422354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2195422" y="110106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ourier New" panose="02070309020205020404" pitchFamily="49" charset="0"/>
                <a:cs typeface="Courier New" panose="02070309020205020404" pitchFamily="49" charset="0"/>
              </a:rPr>
              <a:t>‘detached HEAD’ state</a:t>
            </a:r>
            <a:endParaRPr lang="en-US" sz="2800" b="1" dirty="0">
              <a:solidFill>
                <a:srgbClr val="071F45"/>
              </a:solidFill>
              <a:latin typeface="Century Gothic" panose="020B0502020202020204" pitchFamily="34" charset="0"/>
              <a:cs typeface="Arial"/>
            </a:endParaRP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368540" y="2651871"/>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14263" y="2858111"/>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576581" y="426626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7167870" y="2309775"/>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a:off x="3020923" y="4488436"/>
            <a:ext cx="2571695"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307261" y="4330840"/>
            <a:ext cx="1533336" cy="340093"/>
          </a:xfrm>
          <a:prstGeom prst="rect">
            <a:avLst/>
          </a:prstGeom>
          <a:noFill/>
        </p:spPr>
        <p:txBody>
          <a:bodyPr wrap="square" rtlCol="0">
            <a:spAutoFit/>
          </a:bodyPr>
          <a:lstStyle/>
          <a:p>
            <a:pPr algn="ctr">
              <a:lnSpc>
                <a:spcPct val="120000"/>
              </a:lnSpc>
            </a:pPr>
            <a:r>
              <a:rPr lang="en-US" sz="1400" b="1" dirty="0" err="1">
                <a:solidFill>
                  <a:sysClr val="windowText" lastClr="000000"/>
                </a:solidFill>
                <a:latin typeface="Courier New" panose="02070309020205020404" pitchFamily="49" charset="0"/>
                <a:cs typeface="Courier New" panose="02070309020205020404" pitchFamily="49" charset="0"/>
              </a:rPr>
              <a:t>new_feature</a:t>
            </a:r>
            <a:endParaRPr lang="en-US" sz="1400" b="1" dirty="0">
              <a:solidFill>
                <a:sysClr val="windowText" lastClr="000000"/>
              </a:solidFill>
              <a:latin typeface="Courier New" panose="02070309020205020404" pitchFamily="49" charset="0"/>
              <a:cs typeface="Courier New" panose="02070309020205020404" pitchFamily="49" charset="0"/>
            </a:endParaRPr>
          </a:p>
        </p:txBody>
      </p:sp>
      <p:cxnSp>
        <p:nvCxnSpPr>
          <p:cNvPr id="135" name="Connector: Curved 134">
            <a:extLst>
              <a:ext uri="{FF2B5EF4-FFF2-40B4-BE49-F238E27FC236}">
                <a16:creationId xmlns:a16="http://schemas.microsoft.com/office/drawing/2014/main" id="{26B250DC-448D-442C-BD27-57738FCCC7D3}"/>
              </a:ext>
            </a:extLst>
          </p:cNvPr>
          <p:cNvCxnSpPr>
            <a:cxnSpLocks/>
            <a:stCxn id="15" idx="0"/>
            <a:endCxn id="9" idx="0"/>
          </p:cNvCxnSpPr>
          <p:nvPr/>
        </p:nvCxnSpPr>
        <p:spPr>
          <a:xfrm rot="16200000" flipV="1">
            <a:off x="2859162" y="710081"/>
            <a:ext cx="286572" cy="2376369"/>
          </a:xfrm>
          <a:prstGeom prst="curvedConnector3">
            <a:avLst>
              <a:gd name="adj1" fmla="val 17977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592092" y="2413769"/>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170325" y="2431372"/>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3970653" y="2437452"/>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3791007" y="204155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 name="TextBox 8">
            <a:extLst>
              <a:ext uri="{FF2B5EF4-FFF2-40B4-BE49-F238E27FC236}">
                <a16:creationId xmlns:a16="http://schemas.microsoft.com/office/drawing/2014/main" id="{555E424D-1B6A-3052-0950-C4130058ABBF}"/>
              </a:ext>
            </a:extLst>
          </p:cNvPr>
          <p:cNvSpPr txBox="1"/>
          <p:nvPr/>
        </p:nvSpPr>
        <p:spPr>
          <a:xfrm>
            <a:off x="911025" y="1754980"/>
            <a:ext cx="1806475" cy="634020"/>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(detached) </a:t>
            </a: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TextBox 10">
            <a:extLst>
              <a:ext uri="{FF2B5EF4-FFF2-40B4-BE49-F238E27FC236}">
                <a16:creationId xmlns:a16="http://schemas.microsoft.com/office/drawing/2014/main" id="{F1AF05A5-90E9-41FE-8C4B-E0681ADBEBA8}"/>
              </a:ext>
            </a:extLst>
          </p:cNvPr>
          <p:cNvSpPr txBox="1"/>
          <p:nvPr/>
        </p:nvSpPr>
        <p:spPr>
          <a:xfrm>
            <a:off x="2399127" y="3879444"/>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3" name="TextBox 12">
            <a:extLst>
              <a:ext uri="{FF2B5EF4-FFF2-40B4-BE49-F238E27FC236}">
                <a16:creationId xmlns:a16="http://schemas.microsoft.com/office/drawing/2014/main" id="{A4C64F5F-D898-E664-EA78-BC09755FFF88}"/>
              </a:ext>
            </a:extLst>
          </p:cNvPr>
          <p:cNvSpPr txBox="1"/>
          <p:nvPr/>
        </p:nvSpPr>
        <p:spPr>
          <a:xfrm>
            <a:off x="3739099" y="3752989"/>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6" name="Connector: Curved 15">
            <a:extLst>
              <a:ext uri="{FF2B5EF4-FFF2-40B4-BE49-F238E27FC236}">
                <a16:creationId xmlns:a16="http://schemas.microsoft.com/office/drawing/2014/main" id="{B908D254-948E-3A2A-9EB0-E43611051559}"/>
              </a:ext>
            </a:extLst>
          </p:cNvPr>
          <p:cNvCxnSpPr>
            <a:cxnSpLocks/>
            <a:stCxn id="57" idx="3"/>
            <a:endCxn id="78" idx="2"/>
          </p:cNvCxnSpPr>
          <p:nvPr/>
        </p:nvCxnSpPr>
        <p:spPr>
          <a:xfrm flipV="1">
            <a:off x="3020923" y="2881794"/>
            <a:ext cx="1171901" cy="1606642"/>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538EE49-53C2-A807-C775-1B38811255BB}"/>
              </a:ext>
            </a:extLst>
          </p:cNvPr>
          <p:cNvSpPr txBox="1"/>
          <p:nvPr/>
        </p:nvSpPr>
        <p:spPr>
          <a:xfrm>
            <a:off x="305767" y="367327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 -b</a:t>
            </a:r>
          </a:p>
        </p:txBody>
      </p:sp>
      <p:pic>
        <p:nvPicPr>
          <p:cNvPr id="20" name="Picture 2" descr="Headless Horseman Clipart - Halloween Headless Horseman Clipart - Free  Transparent PNG Clipart Images Download">
            <a:extLst>
              <a:ext uri="{FF2B5EF4-FFF2-40B4-BE49-F238E27FC236}">
                <a16:creationId xmlns:a16="http://schemas.microsoft.com/office/drawing/2014/main" id="{8FE3E640-80BC-B3BE-5E6E-3967343520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50" b="92478" l="6278" r="95516">
                        <a14:foregroundMark x1="36323" y1="92478" x2="36323" y2="92478"/>
                        <a14:foregroundMark x1="95516" y1="52212" x2="95516" y2="52212"/>
                        <a14:foregroundMark x1="29596" y1="9292" x2="29596" y2="9292"/>
                        <a14:foregroundMark x1="6278" y1="73009" x2="6278" y2="73009"/>
                      </a14:backgroundRemoval>
                    </a14:imgEffect>
                  </a14:imgLayer>
                </a14:imgProps>
              </a:ext>
              <a:ext uri="{28A0092B-C50C-407E-A947-70E740481C1C}">
                <a14:useLocalDpi xmlns:a14="http://schemas.microsoft.com/office/drawing/2010/main" val="0"/>
              </a:ext>
            </a:extLst>
          </a:blip>
          <a:srcRect/>
          <a:stretch>
            <a:fillRect/>
          </a:stretch>
        </p:blipFill>
        <p:spPr bwMode="auto">
          <a:xfrm>
            <a:off x="305767" y="954453"/>
            <a:ext cx="1122361" cy="11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1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73" grpId="0"/>
      <p:bldP spid="73" grpId="1"/>
      <p:bldP spid="87" grpId="0"/>
      <p:bldP spid="15" grpId="0"/>
      <p:bldP spid="15" grpId="1"/>
      <p:bldP spid="9" grpId="0"/>
      <p:bldP spid="9" grpId="1"/>
      <p:bldP spid="11" grpId="0"/>
      <p:bldP spid="11" grpId="1"/>
      <p:bldP spid="13" grpId="0"/>
      <p:bldP spid="19" grpId="0"/>
      <p:bldP spid="1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When merging changes, we may sometimes find that our branches conflict.</a:t>
            </a:r>
          </a:p>
        </p:txBody>
      </p:sp>
      <p:grpSp>
        <p:nvGrpSpPr>
          <p:cNvPr id="51" name="Group 50">
            <a:extLst>
              <a:ext uri="{FF2B5EF4-FFF2-40B4-BE49-F238E27FC236}">
                <a16:creationId xmlns:a16="http://schemas.microsoft.com/office/drawing/2014/main" id="{89D2D866-AB23-456C-9F29-2E8E22DBDBE0}"/>
              </a:ext>
            </a:extLst>
          </p:cNvPr>
          <p:cNvGrpSpPr/>
          <p:nvPr/>
        </p:nvGrpSpPr>
        <p:grpSpPr>
          <a:xfrm>
            <a:off x="6308835" y="2341164"/>
            <a:ext cx="1356710" cy="1520756"/>
            <a:chOff x="6987190" y="2582983"/>
            <a:chExt cx="1696014" cy="1749912"/>
          </a:xfrm>
        </p:grpSpPr>
        <p:sp>
          <p:nvSpPr>
            <p:cNvPr id="6" name="Rectangle 5">
              <a:extLst>
                <a:ext uri="{FF2B5EF4-FFF2-40B4-BE49-F238E27FC236}">
                  <a16:creationId xmlns:a16="http://schemas.microsoft.com/office/drawing/2014/main" id="{22A1A4D4-C512-45F5-AE01-E40D9C509004}"/>
                </a:ext>
              </a:extLst>
            </p:cNvPr>
            <p:cNvSpPr/>
            <p:nvPr/>
          </p:nvSpPr>
          <p:spPr>
            <a:xfrm>
              <a:off x="6987190" y="258298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1079C6-2300-4563-BD98-020E056BF566}"/>
                </a:ext>
              </a:extLst>
            </p:cNvPr>
            <p:cNvCxnSpPr>
              <a:cxnSpLocks/>
            </p:cNvCxnSpPr>
            <p:nvPr/>
          </p:nvCxnSpPr>
          <p:spPr>
            <a:xfrm flipV="1">
              <a:off x="7133844" y="277245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11E5D6-74C5-49DE-910D-74271CF18275}"/>
                </a:ext>
              </a:extLst>
            </p:cNvPr>
            <p:cNvCxnSpPr>
              <a:cxnSpLocks/>
            </p:cNvCxnSpPr>
            <p:nvPr/>
          </p:nvCxnSpPr>
          <p:spPr>
            <a:xfrm flipV="1">
              <a:off x="7133844" y="307641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C920958-1133-4522-A557-8C34B61914CE}"/>
                </a:ext>
              </a:extLst>
            </p:cNvPr>
            <p:cNvCxnSpPr>
              <a:cxnSpLocks/>
            </p:cNvCxnSpPr>
            <p:nvPr/>
          </p:nvCxnSpPr>
          <p:spPr>
            <a:xfrm flipV="1">
              <a:off x="7133844" y="292443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41C9946-0BA0-45C8-B475-6AD3B0F6F33E}"/>
                </a:ext>
              </a:extLst>
            </p:cNvPr>
            <p:cNvCxnSpPr>
              <a:cxnSpLocks/>
            </p:cNvCxnSpPr>
            <p:nvPr/>
          </p:nvCxnSpPr>
          <p:spPr>
            <a:xfrm flipV="1">
              <a:off x="7133844" y="322839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088DB5E0-5B32-476A-BDC4-F724F4209883}"/>
                </a:ext>
              </a:extLst>
            </p:cNvPr>
            <p:cNvSpPr txBox="1"/>
            <p:nvPr/>
          </p:nvSpPr>
          <p:spPr>
            <a:xfrm>
              <a:off x="7323667" y="3564559"/>
              <a:ext cx="1020233" cy="394210"/>
            </a:xfrm>
            <a:prstGeom prst="rect">
              <a:avLst/>
            </a:prstGeom>
            <a:noFill/>
          </p:spPr>
          <p:txBody>
            <a:bodyPr wrap="square" rtlCol="0">
              <a:spAutoFit/>
            </a:bodyPr>
            <a:lstStyle/>
            <a:p>
              <a:pPr algn="ctr">
                <a:lnSpc>
                  <a:spcPct val="120000"/>
                </a:lnSpc>
              </a:pPr>
              <a:r>
                <a:rPr lang="en-US" b="1" dirty="0">
                  <a:solidFill>
                    <a:srgbClr val="C00000"/>
                  </a:solidFill>
                  <a:latin typeface="Arial" charset="0"/>
                </a:rPr>
                <a:t>?</a:t>
              </a:r>
              <a:r>
                <a:rPr lang="en-US" b="1" dirty="0">
                  <a:solidFill>
                    <a:srgbClr val="1B202F"/>
                  </a:solidFill>
                  <a:latin typeface="Arial" charset="0"/>
                </a:rPr>
                <a:t>?</a:t>
              </a:r>
              <a:r>
                <a:rPr lang="en-US" b="1" dirty="0">
                  <a:solidFill>
                    <a:schemeClr val="accent5">
                      <a:lumMod val="60000"/>
                      <a:lumOff val="40000"/>
                    </a:schemeClr>
                  </a:solidFill>
                  <a:latin typeface="Arial" charset="0"/>
                </a:rPr>
                <a:t>?</a:t>
              </a:r>
            </a:p>
          </p:txBody>
        </p:sp>
        <p:cxnSp>
          <p:nvCxnSpPr>
            <p:cNvPr id="47" name="Straight Connector 46">
              <a:extLst>
                <a:ext uri="{FF2B5EF4-FFF2-40B4-BE49-F238E27FC236}">
                  <a16:creationId xmlns:a16="http://schemas.microsoft.com/office/drawing/2014/main" id="{B2CEC566-8F55-4384-9BD7-CD74D9A05E5E}"/>
                </a:ext>
              </a:extLst>
            </p:cNvPr>
            <p:cNvCxnSpPr>
              <a:cxnSpLocks/>
            </p:cNvCxnSpPr>
            <p:nvPr/>
          </p:nvCxnSpPr>
          <p:spPr>
            <a:xfrm flipV="1">
              <a:off x="7132430" y="353234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0C6B59AA-0272-4A4E-8073-3FD873CD9A51}"/>
              </a:ext>
            </a:extLst>
          </p:cNvPr>
          <p:cNvGrpSpPr/>
          <p:nvPr/>
        </p:nvGrpSpPr>
        <p:grpSpPr>
          <a:xfrm>
            <a:off x="2538916" y="1740811"/>
            <a:ext cx="1065592" cy="1188662"/>
            <a:chOff x="2566037" y="2645513"/>
            <a:chExt cx="1696014" cy="1749912"/>
          </a:xfrm>
        </p:grpSpPr>
        <p:sp>
          <p:nvSpPr>
            <p:cNvPr id="17" name="Rectangle 16">
              <a:extLst>
                <a:ext uri="{FF2B5EF4-FFF2-40B4-BE49-F238E27FC236}">
                  <a16:creationId xmlns:a16="http://schemas.microsoft.com/office/drawing/2014/main" id="{30D41324-DD42-460D-9734-A65C4FBB79A3}"/>
                </a:ext>
              </a:extLst>
            </p:cNvPr>
            <p:cNvSpPr/>
            <p:nvPr/>
          </p:nvSpPr>
          <p:spPr>
            <a:xfrm>
              <a:off x="2566037"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02576F-3518-4053-89AE-BFF2F9CD69FB}"/>
                </a:ext>
              </a:extLst>
            </p:cNvPr>
            <p:cNvCxnSpPr>
              <a:cxnSpLocks/>
            </p:cNvCxnSpPr>
            <p:nvPr/>
          </p:nvCxnSpPr>
          <p:spPr>
            <a:xfrm flipV="1">
              <a:off x="2712691"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F556AC-CABF-48C7-BB56-11F2CD7E8299}"/>
                </a:ext>
              </a:extLst>
            </p:cNvPr>
            <p:cNvCxnSpPr>
              <a:cxnSpLocks/>
            </p:cNvCxnSpPr>
            <p:nvPr/>
          </p:nvCxnSpPr>
          <p:spPr>
            <a:xfrm flipV="1">
              <a:off x="2712691"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B323E7D-BB0A-48A5-946F-45574B177129}"/>
                </a:ext>
              </a:extLst>
            </p:cNvPr>
            <p:cNvCxnSpPr>
              <a:cxnSpLocks/>
            </p:cNvCxnSpPr>
            <p:nvPr/>
          </p:nvCxnSpPr>
          <p:spPr>
            <a:xfrm flipV="1">
              <a:off x="2712691"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D366466-B82C-480F-866A-453C3071BD7A}"/>
                </a:ext>
              </a:extLst>
            </p:cNvPr>
            <p:cNvCxnSpPr>
              <a:cxnSpLocks/>
            </p:cNvCxnSpPr>
            <p:nvPr/>
          </p:nvCxnSpPr>
          <p:spPr>
            <a:xfrm flipV="1">
              <a:off x="2712691"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6A3632-0BBF-41CF-AE88-A5612F777A07}"/>
                </a:ext>
              </a:extLst>
            </p:cNvPr>
            <p:cNvCxnSpPr>
              <a:cxnSpLocks/>
            </p:cNvCxnSpPr>
            <p:nvPr/>
          </p:nvCxnSpPr>
          <p:spPr>
            <a:xfrm flipV="1">
              <a:off x="2712691" y="3751087"/>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90DAB09-D37A-4FFC-A511-DE86FCD8812A}"/>
                </a:ext>
              </a:extLst>
            </p:cNvPr>
            <p:cNvCxnSpPr>
              <a:cxnSpLocks/>
            </p:cNvCxnSpPr>
            <p:nvPr/>
          </p:nvCxnSpPr>
          <p:spPr>
            <a:xfrm flipV="1">
              <a:off x="2712691"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60D3F86-D697-4608-BF8F-77FD6300C59E}"/>
                </a:ext>
              </a:extLst>
            </p:cNvPr>
            <p:cNvCxnSpPr>
              <a:cxnSpLocks/>
            </p:cNvCxnSpPr>
            <p:nvPr/>
          </p:nvCxnSpPr>
          <p:spPr>
            <a:xfrm flipV="1">
              <a:off x="2712691" y="3907720"/>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BE88188D-32BF-4115-A06B-B645790728B0}"/>
              </a:ext>
            </a:extLst>
          </p:cNvPr>
          <p:cNvGrpSpPr/>
          <p:nvPr/>
        </p:nvGrpSpPr>
        <p:grpSpPr>
          <a:xfrm>
            <a:off x="2538916" y="3332241"/>
            <a:ext cx="1065592" cy="1188662"/>
            <a:chOff x="4408705" y="2645513"/>
            <a:chExt cx="1696014" cy="1749912"/>
          </a:xfrm>
        </p:grpSpPr>
        <p:sp>
          <p:nvSpPr>
            <p:cNvPr id="34" name="Rectangle 33">
              <a:extLst>
                <a:ext uri="{FF2B5EF4-FFF2-40B4-BE49-F238E27FC236}">
                  <a16:creationId xmlns:a16="http://schemas.microsoft.com/office/drawing/2014/main" id="{E4BB8EAB-AC7E-4B59-8DA0-7EC7262A83BB}"/>
                </a:ext>
              </a:extLst>
            </p:cNvPr>
            <p:cNvSpPr/>
            <p:nvPr/>
          </p:nvSpPr>
          <p:spPr>
            <a:xfrm>
              <a:off x="4408705"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EEDA6CA-116E-4C52-9253-C3B798E2D0F5}"/>
                </a:ext>
              </a:extLst>
            </p:cNvPr>
            <p:cNvCxnSpPr>
              <a:cxnSpLocks/>
            </p:cNvCxnSpPr>
            <p:nvPr/>
          </p:nvCxnSpPr>
          <p:spPr>
            <a:xfrm flipV="1">
              <a:off x="4555359"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915BF50-9EC8-41E0-B807-A9007FEF734F}"/>
                </a:ext>
              </a:extLst>
            </p:cNvPr>
            <p:cNvCxnSpPr>
              <a:cxnSpLocks/>
            </p:cNvCxnSpPr>
            <p:nvPr/>
          </p:nvCxnSpPr>
          <p:spPr>
            <a:xfrm flipV="1">
              <a:off x="4555359"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7B2EC1F-D1FB-4E97-A3E2-F14634413D0C}"/>
                </a:ext>
              </a:extLst>
            </p:cNvPr>
            <p:cNvCxnSpPr>
              <a:cxnSpLocks/>
            </p:cNvCxnSpPr>
            <p:nvPr/>
          </p:nvCxnSpPr>
          <p:spPr>
            <a:xfrm flipV="1">
              <a:off x="4555359"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64D95AD7-36E6-4CF0-817A-A68F7A947B1D}"/>
                </a:ext>
              </a:extLst>
            </p:cNvPr>
            <p:cNvCxnSpPr>
              <a:cxnSpLocks/>
            </p:cNvCxnSpPr>
            <p:nvPr/>
          </p:nvCxnSpPr>
          <p:spPr>
            <a:xfrm flipV="1">
              <a:off x="4555359"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3C90DC8-1F03-46B3-8242-A24EF41A1DC9}"/>
                </a:ext>
              </a:extLst>
            </p:cNvPr>
            <p:cNvCxnSpPr>
              <a:cxnSpLocks/>
            </p:cNvCxnSpPr>
            <p:nvPr/>
          </p:nvCxnSpPr>
          <p:spPr>
            <a:xfrm flipV="1">
              <a:off x="4555359" y="375108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23166FB-F59E-4089-A1FD-8C97EB4409B8}"/>
                </a:ext>
              </a:extLst>
            </p:cNvPr>
            <p:cNvCxnSpPr>
              <a:cxnSpLocks/>
            </p:cNvCxnSpPr>
            <p:nvPr/>
          </p:nvCxnSpPr>
          <p:spPr>
            <a:xfrm flipV="1">
              <a:off x="4555359"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D4B5E58-259E-4BB2-A449-A081A01D2BB0}"/>
                </a:ext>
              </a:extLst>
            </p:cNvPr>
            <p:cNvCxnSpPr>
              <a:cxnSpLocks/>
            </p:cNvCxnSpPr>
            <p:nvPr/>
          </p:nvCxnSpPr>
          <p:spPr>
            <a:xfrm flipV="1">
              <a:off x="4555359" y="39077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238869F-88C8-4D8D-AB40-E8D77710132A}"/>
              </a:ext>
            </a:extLst>
          </p:cNvPr>
          <p:cNvSpPr txBox="1"/>
          <p:nvPr/>
        </p:nvSpPr>
        <p:spPr>
          <a:xfrm>
            <a:off x="2198354" y="1418088"/>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2" name="TextBox 51">
            <a:extLst>
              <a:ext uri="{FF2B5EF4-FFF2-40B4-BE49-F238E27FC236}">
                <a16:creationId xmlns:a16="http://schemas.microsoft.com/office/drawing/2014/main" id="{72E203F6-D650-4A72-96F7-93E71FE1EEF3}"/>
              </a:ext>
            </a:extLst>
          </p:cNvPr>
          <p:cNvSpPr txBox="1"/>
          <p:nvPr/>
        </p:nvSpPr>
        <p:spPr>
          <a:xfrm>
            <a:off x="2198354" y="3019157"/>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3" name="TextBox 52">
            <a:extLst>
              <a:ext uri="{FF2B5EF4-FFF2-40B4-BE49-F238E27FC236}">
                <a16:creationId xmlns:a16="http://schemas.microsoft.com/office/drawing/2014/main" id="{7839DB1E-ED93-4444-ABEB-85461EFA7893}"/>
              </a:ext>
            </a:extLst>
          </p:cNvPr>
          <p:cNvSpPr txBox="1"/>
          <p:nvPr/>
        </p:nvSpPr>
        <p:spPr>
          <a:xfrm>
            <a:off x="6112700" y="2011992"/>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4" name="TextBox 53">
            <a:extLst>
              <a:ext uri="{FF2B5EF4-FFF2-40B4-BE49-F238E27FC236}">
                <a16:creationId xmlns:a16="http://schemas.microsoft.com/office/drawing/2014/main" id="{6208BC8D-8DCC-4B31-87EA-0070CD2425F9}"/>
              </a:ext>
            </a:extLst>
          </p:cNvPr>
          <p:cNvSpPr txBox="1"/>
          <p:nvPr/>
        </p:nvSpPr>
        <p:spPr>
          <a:xfrm>
            <a:off x="1284584" y="2091959"/>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sp>
        <p:nvSpPr>
          <p:cNvPr id="55" name="TextBox 54">
            <a:extLst>
              <a:ext uri="{FF2B5EF4-FFF2-40B4-BE49-F238E27FC236}">
                <a16:creationId xmlns:a16="http://schemas.microsoft.com/office/drawing/2014/main" id="{36ACC1BB-ACBF-4D95-ADA1-4B7D2CAC281F}"/>
              </a:ext>
            </a:extLst>
          </p:cNvPr>
          <p:cNvSpPr txBox="1"/>
          <p:nvPr/>
        </p:nvSpPr>
        <p:spPr>
          <a:xfrm>
            <a:off x="1158449" y="363702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57" name="Straight Arrow Connector 56">
            <a:extLst>
              <a:ext uri="{FF2B5EF4-FFF2-40B4-BE49-F238E27FC236}">
                <a16:creationId xmlns:a16="http://schemas.microsoft.com/office/drawing/2014/main" id="{4A91E075-6211-4A97-8FA8-49B3863F802A}"/>
              </a:ext>
            </a:extLst>
          </p:cNvPr>
          <p:cNvCxnSpPr/>
          <p:nvPr/>
        </p:nvCxnSpPr>
        <p:spPr>
          <a:xfrm>
            <a:off x="3831167" y="2341164"/>
            <a:ext cx="2281533" cy="76037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05C1193-5BC0-49B2-AED0-8611852112BC}"/>
              </a:ext>
            </a:extLst>
          </p:cNvPr>
          <p:cNvCxnSpPr>
            <a:cxnSpLocks/>
          </p:cNvCxnSpPr>
          <p:nvPr/>
        </p:nvCxnSpPr>
        <p:spPr>
          <a:xfrm flipV="1">
            <a:off x="3831167" y="3258646"/>
            <a:ext cx="2247900" cy="705395"/>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82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42" name="TextBox 41">
            <a:extLst>
              <a:ext uri="{FF2B5EF4-FFF2-40B4-BE49-F238E27FC236}">
                <a16:creationId xmlns:a16="http://schemas.microsoft.com/office/drawing/2014/main" id="{6173E43D-F61B-4DF6-A9C5-D7FE0E26D7B1}"/>
              </a:ext>
            </a:extLst>
          </p:cNvPr>
          <p:cNvSpPr txBox="1"/>
          <p:nvPr/>
        </p:nvSpPr>
        <p:spPr>
          <a:xfrm>
            <a:off x="292100" y="4097343"/>
            <a:ext cx="8466668" cy="646331"/>
          </a:xfrm>
          <a:prstGeom prst="rect">
            <a:avLst/>
          </a:prstGeom>
          <a:solidFill>
            <a:schemeClr val="bg1">
              <a:lumMod val="85000"/>
            </a:schemeClr>
          </a:solidFill>
          <a:ln>
            <a:noFill/>
          </a:ln>
        </p:spPr>
        <p:txBody>
          <a:bodyPr wrap="square" rtlCol="0">
            <a:spAutoFit/>
          </a:bodyPr>
          <a:lstStyle/>
          <a:p>
            <a:r>
              <a:rPr lang="en-US" dirty="0">
                <a:solidFill>
                  <a:srgbClr val="1B202F"/>
                </a:solidFill>
              </a:rPr>
              <a:t>When this happens, Git shows you exactly what the conflicts are and where they are located. It is up to you to reconcile the conflicts and commit them.</a:t>
            </a:r>
          </a:p>
        </p:txBody>
      </p:sp>
      <p:pic>
        <p:nvPicPr>
          <p:cNvPr id="11" name="Picture 10">
            <a:extLst>
              <a:ext uri="{FF2B5EF4-FFF2-40B4-BE49-F238E27FC236}">
                <a16:creationId xmlns:a16="http://schemas.microsoft.com/office/drawing/2014/main" id="{7329915C-462D-47E8-AB91-8A69B20BB5EC}"/>
              </a:ext>
            </a:extLst>
          </p:cNvPr>
          <p:cNvPicPr>
            <a:picLocks noChangeAspect="1"/>
          </p:cNvPicPr>
          <p:nvPr/>
        </p:nvPicPr>
        <p:blipFill>
          <a:blip r:embed="rId3"/>
          <a:stretch>
            <a:fillRect/>
          </a:stretch>
        </p:blipFill>
        <p:spPr>
          <a:xfrm>
            <a:off x="4486576" y="2120325"/>
            <a:ext cx="4136724" cy="1267320"/>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6665AA8B-058C-4A36-9889-9688BFA3A068}"/>
              </a:ext>
            </a:extLst>
          </p:cNvPr>
          <p:cNvCxnSpPr>
            <a:cxnSpLocks/>
          </p:cNvCxnSpPr>
          <p:nvPr/>
        </p:nvCxnSpPr>
        <p:spPr>
          <a:xfrm>
            <a:off x="3530600" y="1975576"/>
            <a:ext cx="833733" cy="52493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2769F8-B161-46DB-8FEC-EBFCCCE8537D}"/>
              </a:ext>
            </a:extLst>
          </p:cNvPr>
          <p:cNvCxnSpPr>
            <a:cxnSpLocks/>
          </p:cNvCxnSpPr>
          <p:nvPr/>
        </p:nvCxnSpPr>
        <p:spPr>
          <a:xfrm flipV="1">
            <a:off x="3588318" y="2753986"/>
            <a:ext cx="759198" cy="564947"/>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0FC7737E-9C89-47D7-8B23-C82D703DF278}"/>
              </a:ext>
            </a:extLst>
          </p:cNvPr>
          <p:cNvPicPr>
            <a:picLocks noChangeAspect="1"/>
          </p:cNvPicPr>
          <p:nvPr/>
        </p:nvPicPr>
        <p:blipFill>
          <a:blip r:embed="rId4"/>
          <a:stretch>
            <a:fillRect/>
          </a:stretch>
        </p:blipFill>
        <p:spPr>
          <a:xfrm>
            <a:off x="382858" y="1723530"/>
            <a:ext cx="3052151" cy="584228"/>
          </a:xfrm>
          <a:prstGeom prst="rect">
            <a:avLst/>
          </a:prstGeom>
          <a:ln>
            <a:solidFill>
              <a:schemeClr val="tx1"/>
            </a:solidFill>
          </a:ln>
        </p:spPr>
      </p:pic>
      <p:pic>
        <p:nvPicPr>
          <p:cNvPr id="28" name="Picture 27">
            <a:extLst>
              <a:ext uri="{FF2B5EF4-FFF2-40B4-BE49-F238E27FC236}">
                <a16:creationId xmlns:a16="http://schemas.microsoft.com/office/drawing/2014/main" id="{A1ADAE2A-6C35-4E04-A977-90DB9A6E5657}"/>
              </a:ext>
            </a:extLst>
          </p:cNvPr>
          <p:cNvPicPr>
            <a:picLocks noChangeAspect="1"/>
          </p:cNvPicPr>
          <p:nvPr/>
        </p:nvPicPr>
        <p:blipFill>
          <a:blip r:embed="rId5"/>
          <a:stretch>
            <a:fillRect/>
          </a:stretch>
        </p:blipFill>
        <p:spPr>
          <a:xfrm>
            <a:off x="382858" y="3090391"/>
            <a:ext cx="3052150" cy="539911"/>
          </a:xfrm>
          <a:prstGeom prst="rect">
            <a:avLst/>
          </a:prstGeom>
          <a:ln>
            <a:solidFill>
              <a:schemeClr val="tx1"/>
            </a:solidFill>
          </a:ln>
        </p:spPr>
      </p:pic>
      <p:sp>
        <p:nvSpPr>
          <p:cNvPr id="56" name="TextBox 55">
            <a:extLst>
              <a:ext uri="{FF2B5EF4-FFF2-40B4-BE49-F238E27FC236}">
                <a16:creationId xmlns:a16="http://schemas.microsoft.com/office/drawing/2014/main" id="{6D2F3B96-37A3-4172-95E8-041B999ED55E}"/>
              </a:ext>
            </a:extLst>
          </p:cNvPr>
          <p:cNvSpPr txBox="1"/>
          <p:nvPr/>
        </p:nvSpPr>
        <p:spPr>
          <a:xfrm>
            <a:off x="388262" y="2767175"/>
            <a:ext cx="2061516" cy="338554"/>
          </a:xfrm>
          <a:prstGeom prst="rect">
            <a:avLst/>
          </a:prstGeom>
          <a:noFill/>
        </p:spPr>
        <p:txBody>
          <a:bodyPr wrap="square">
            <a:spAutoFit/>
          </a:bodyPr>
          <a:lstStyle/>
          <a:p>
            <a:r>
              <a:rPr lang="en-US" sz="1600" dirty="0">
                <a:solidFill>
                  <a:srgbClr val="1B202F"/>
                </a:solidFill>
                <a:cs typeface="Courier New" panose="02070309020205020404" pitchFamily="49" charset="0"/>
              </a:rPr>
              <a:t>Commit</a:t>
            </a:r>
            <a:r>
              <a:rPr lang="en-US" sz="1600" dirty="0">
                <a:solidFill>
                  <a:srgbClr val="1B202F"/>
                </a:solidFill>
                <a:latin typeface="Courier New" panose="02070309020205020404" pitchFamily="49" charset="0"/>
                <a:cs typeface="Courier New" panose="02070309020205020404" pitchFamily="49" charset="0"/>
              </a:rPr>
              <a:t> dabb4c8c</a:t>
            </a:r>
            <a:endParaRPr lang="en-US" sz="1600" dirty="0">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5F278655-CA39-4667-9F94-63BA0018F424}"/>
              </a:ext>
            </a:extLst>
          </p:cNvPr>
          <p:cNvSpPr txBox="1"/>
          <p:nvPr/>
        </p:nvSpPr>
        <p:spPr>
          <a:xfrm>
            <a:off x="382858" y="1383285"/>
            <a:ext cx="2061516" cy="338554"/>
          </a:xfrm>
          <a:prstGeom prst="rect">
            <a:avLst/>
          </a:prstGeom>
          <a:noFill/>
        </p:spPr>
        <p:txBody>
          <a:bodyPr wrap="square">
            <a:spAutoFit/>
          </a:bodyPr>
          <a:lstStyle/>
          <a:p>
            <a:r>
              <a:rPr lang="en-US" sz="1600" dirty="0">
                <a:solidFill>
                  <a:srgbClr val="1B202F"/>
                </a:solidFill>
                <a:latin typeface="Courier New" panose="02070309020205020404" pitchFamily="49" charset="0"/>
                <a:cs typeface="Courier New" panose="02070309020205020404" pitchFamily="49" charset="0"/>
              </a:rPr>
              <a:t>HEAD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299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Add text to </a:t>
            </a:r>
            <a:r>
              <a:rPr lang="en-US" sz="1600" dirty="0">
                <a:solidFill>
                  <a:srgbClr val="1B202F"/>
                </a:solidFill>
                <a:latin typeface="Courier New" panose="02070309020205020404" pitchFamily="49" charset="0"/>
                <a:cs typeface="Courier New" panose="02070309020205020404" pitchFamily="49" charset="0"/>
              </a:rPr>
              <a:t>myfile.txt </a:t>
            </a:r>
            <a:r>
              <a:rPr lang="en-US" sz="1600" dirty="0">
                <a:solidFill>
                  <a:srgbClr val="1B202F"/>
                </a:solidFill>
              </a:rPr>
              <a:t>and commit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240994"/>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3341088"/>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different text to myfile.txt in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a:t>
            </a:r>
          </a:p>
        </p:txBody>
      </p:sp>
      <p:sp>
        <p:nvSpPr>
          <p:cNvPr id="3" name="TextBox 2">
            <a:extLst>
              <a:ext uri="{FF2B5EF4-FFF2-40B4-BE49-F238E27FC236}">
                <a16:creationId xmlns:a16="http://schemas.microsoft.com/office/drawing/2014/main" id="{E57E2708-34EA-8DDA-14D3-A2BF18ED57DD}"/>
              </a:ext>
            </a:extLst>
          </p:cNvPr>
          <p:cNvSpPr txBox="1"/>
          <p:nvPr/>
        </p:nvSpPr>
        <p:spPr>
          <a:xfrm>
            <a:off x="2029884" y="3632560"/>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different text”</a:t>
            </a:r>
          </a:p>
        </p:txBody>
      </p:sp>
      <p:sp>
        <p:nvSpPr>
          <p:cNvPr id="4" name="TextBox 3">
            <a:extLst>
              <a:ext uri="{FF2B5EF4-FFF2-40B4-BE49-F238E27FC236}">
                <a16:creationId xmlns:a16="http://schemas.microsoft.com/office/drawing/2014/main" id="{5445F272-7AF2-BE89-475D-459F6C5147FC}"/>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Tree>
    <p:extLst>
      <p:ext uri="{BB962C8B-B14F-4D97-AF65-F5344CB8AC3E}">
        <p14:creationId xmlns:p14="http://schemas.microsoft.com/office/powerpoint/2010/main" val="1042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and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9945" y="2282771"/>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993519"/>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Resolve merge conflict</a:t>
            </a:r>
          </a:p>
        </p:txBody>
      </p:sp>
      <p:sp>
        <p:nvSpPr>
          <p:cNvPr id="4" name="TextBox 3">
            <a:extLst>
              <a:ext uri="{FF2B5EF4-FFF2-40B4-BE49-F238E27FC236}">
                <a16:creationId xmlns:a16="http://schemas.microsoft.com/office/drawing/2014/main" id="{03087423-446C-6211-9ABC-81431E9840F4}"/>
              </a:ext>
            </a:extLst>
          </p:cNvPr>
          <p:cNvSpPr txBox="1"/>
          <p:nvPr/>
        </p:nvSpPr>
        <p:spPr>
          <a:xfrm>
            <a:off x="1139752" y="3756463"/>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5.   Commit changes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6" name="TextBox 5">
            <a:extLst>
              <a:ext uri="{FF2B5EF4-FFF2-40B4-BE49-F238E27FC236}">
                <a16:creationId xmlns:a16="http://schemas.microsoft.com/office/drawing/2014/main" id="{56C6DBDA-A33D-627C-56FE-3E8ECDD2C0AF}"/>
              </a:ext>
            </a:extLst>
          </p:cNvPr>
          <p:cNvSpPr txBox="1"/>
          <p:nvPr/>
        </p:nvSpPr>
        <p:spPr>
          <a:xfrm>
            <a:off x="1999945" y="3345335"/>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p:txBody>
      </p:sp>
      <p:sp>
        <p:nvSpPr>
          <p:cNvPr id="7" name="TextBox 6">
            <a:extLst>
              <a:ext uri="{FF2B5EF4-FFF2-40B4-BE49-F238E27FC236}">
                <a16:creationId xmlns:a16="http://schemas.microsoft.com/office/drawing/2014/main" id="{43BB16CD-820D-FC23-91CF-8EB1CBFCE647}"/>
              </a:ext>
            </a:extLst>
          </p:cNvPr>
          <p:cNvSpPr txBox="1"/>
          <p:nvPr/>
        </p:nvSpPr>
        <p:spPr>
          <a:xfrm>
            <a:off x="1999945" y="4126649"/>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“Resolve </a:t>
            </a:r>
            <a:r>
              <a:rPr lang="en-US" sz="1600" dirty="0" err="1">
                <a:solidFill>
                  <a:srgbClr val="1B202F"/>
                </a:solidFill>
                <a:latin typeface="Courier New" panose="02070309020205020404" pitchFamily="49" charset="0"/>
                <a:cs typeface="Courier New" panose="02070309020205020404" pitchFamily="49" charset="0"/>
              </a:rPr>
              <a:t>myfile</a:t>
            </a:r>
            <a:r>
              <a:rPr lang="en-US" sz="1600" dirty="0">
                <a:solidFill>
                  <a:srgbClr val="1B202F"/>
                </a:solidFill>
                <a:latin typeface="Courier New" panose="02070309020205020404" pitchFamily="49" charset="0"/>
                <a:cs typeface="Courier New" panose="02070309020205020404" pitchFamily="49" charset="0"/>
              </a:rPr>
              <a:t> conflict”</a:t>
            </a:r>
          </a:p>
        </p:txBody>
      </p:sp>
    </p:spTree>
    <p:extLst>
      <p:ext uri="{BB962C8B-B14F-4D97-AF65-F5344CB8AC3E}">
        <p14:creationId xmlns:p14="http://schemas.microsoft.com/office/powerpoint/2010/main" val="354918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430282"/>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Both files 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8" y="3055024"/>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a:t>
            </a:r>
            <a:r>
              <a:rPr lang="en-US" dirty="0">
                <a:solidFill>
                  <a:srgbClr val="000000"/>
                </a:solidFill>
                <a:latin typeface="Courier New" panose="02070309020205020404" pitchFamily="49" charset="0"/>
                <a:cs typeface="Courier New" panose="02070309020205020404" pitchFamily="49" charset="0"/>
              </a:rPr>
              <a:t> main </a:t>
            </a:r>
            <a:r>
              <a:rPr lang="en-US" dirty="0">
                <a:solidFill>
                  <a:srgbClr val="000000"/>
                </a:solidFill>
                <a:latin typeface="Arial" panose="020B0604020202020204" pitchFamily="34" charset="0"/>
                <a:cs typeface="Arial" panose="020B0604020202020204" pitchFamily="34" charset="0"/>
              </a:rPr>
              <a:t>now holds only </a:t>
            </a:r>
            <a:r>
              <a:rPr lang="en-US" dirty="0">
                <a:solidFill>
                  <a:srgbClr val="000000"/>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but not</a:t>
            </a:r>
            <a:r>
              <a:rPr lang="en-US" dirty="0">
                <a:solidFill>
                  <a:srgbClr val="000000"/>
                </a:solidFill>
                <a:latin typeface="Courier New" panose="02070309020205020404" pitchFamily="49" charset="0"/>
                <a:cs typeface="Courier New" panose="02070309020205020404" pitchFamily="49" charset="0"/>
              </a:rPr>
              <a:t> mainfile.txt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4056147"/>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41091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31909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40494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76CD8CA3-988D-AD9D-0F3D-3B83F9F40F68}"/>
              </a:ext>
            </a:extLst>
          </p:cNvPr>
          <p:cNvSpPr/>
          <p:nvPr/>
        </p:nvSpPr>
        <p:spPr>
          <a:xfrm>
            <a:off x="634397" y="2332190"/>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A3F301-2E93-19DA-2C25-E4CD2C66DEB6}"/>
              </a:ext>
            </a:extLst>
          </p:cNvPr>
          <p:cNvSpPr txBox="1"/>
          <p:nvPr/>
        </p:nvSpPr>
        <p:spPr>
          <a:xfrm>
            <a:off x="493296" y="997557"/>
            <a:ext cx="8016306" cy="1168653"/>
          </a:xfrm>
          <a:prstGeom prst="rect">
            <a:avLst/>
          </a:prstGeom>
          <a:noFill/>
          <a:ln>
            <a:noFill/>
          </a:ln>
        </p:spPr>
        <p:txBody>
          <a:bodyPr wrap="square" rtlCol="0">
            <a:spAutoFit/>
          </a:bodyPr>
          <a:lstStyle/>
          <a:p>
            <a:pPr>
              <a:lnSpc>
                <a:spcPct val="150000"/>
              </a:lnSpc>
            </a:pPr>
            <a:r>
              <a:rPr lang="en-US" sz="1600" dirty="0">
                <a:solidFill>
                  <a:srgbClr val="1B202F"/>
                </a:solidFill>
                <a:latin typeface="Arial" panose="020B0604020202020204" pitchFamily="34" charset="0"/>
                <a:cs typeface="Arial" panose="020B0604020202020204" pitchFamily="34" charset="0"/>
              </a:rPr>
              <a:t>Suppose you create a new branch and add a file, </a:t>
            </a:r>
            <a:r>
              <a:rPr lang="en-US" sz="1600" dirty="0">
                <a:solidFill>
                  <a:srgbClr val="1B202F"/>
                </a:solidFill>
                <a:latin typeface="Courier New" panose="02070309020205020404" pitchFamily="49" charset="0"/>
                <a:cs typeface="Courier New" panose="02070309020205020404" pitchFamily="49" charset="0"/>
              </a:rPr>
              <a:t>branchfile.txt</a:t>
            </a:r>
            <a:r>
              <a:rPr lang="en-US" sz="1600" dirty="0">
                <a:solidFill>
                  <a:srgbClr val="1B202F"/>
                </a:solidFill>
                <a:latin typeface="Arial" panose="020B0604020202020204" pitchFamily="34" charset="0"/>
                <a:cs typeface="Arial" panose="020B0604020202020204" pitchFamily="34" charset="0"/>
              </a:rPr>
              <a:t>, and commit. You then add a file, </a:t>
            </a:r>
            <a:r>
              <a:rPr lang="en-US" sz="1600" dirty="0">
                <a:solidFill>
                  <a:srgbClr val="1B202F"/>
                </a:solidFill>
                <a:latin typeface="Courier New" panose="02070309020205020404" pitchFamily="49" charset="0"/>
                <a:cs typeface="Courier New" panose="02070309020205020404" pitchFamily="49" charset="0"/>
              </a:rPr>
              <a:t>mainfile.txt</a:t>
            </a:r>
            <a:r>
              <a:rPr lang="en-US" sz="1600" dirty="0">
                <a:solidFill>
                  <a:srgbClr val="1B202F"/>
                </a:solidFill>
                <a:latin typeface="Arial" panose="020B0604020202020204" pitchFamily="34" charset="0"/>
                <a:cs typeface="Arial" panose="020B0604020202020204" pitchFamily="34" charset="0"/>
              </a:rPr>
              <a:t>,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 and commit. When you try to merge, your branch 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what do you expect to happen?</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8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2" name="Rectangle 1">
            <a:extLst>
              <a:ext uri="{FF2B5EF4-FFF2-40B4-BE49-F238E27FC236}">
                <a16:creationId xmlns:a16="http://schemas.microsoft.com/office/drawing/2014/main" id="{76CD8CA3-988D-AD9D-0F3D-3B83F9F40F68}"/>
              </a:ext>
            </a:extLst>
          </p:cNvPr>
          <p:cNvSpPr/>
          <p:nvPr/>
        </p:nvSpPr>
        <p:spPr>
          <a:xfrm>
            <a:off x="579743" y="4293894"/>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08209D-7C71-BCDA-C032-CE5F3B638688}"/>
              </a:ext>
            </a:extLst>
          </p:cNvPr>
          <p:cNvSpPr txBox="1"/>
          <p:nvPr/>
        </p:nvSpPr>
        <p:spPr>
          <a:xfrm>
            <a:off x="1521999" y="2755705"/>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And </a:t>
            </a:r>
            <a:r>
              <a:rPr lang="en-US" sz="1800" dirty="0">
                <a:solidFill>
                  <a:srgbClr val="1B202F"/>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exists in</a:t>
            </a:r>
            <a:r>
              <a:rPr lang="en-US" dirty="0">
                <a:solidFill>
                  <a:srgbClr val="000000"/>
                </a:solidFill>
                <a:latin typeface="Courier New" panose="02070309020205020404" pitchFamily="49" charset="0"/>
                <a:cs typeface="Courier New" panose="02070309020205020404" pitchFamily="49" charset="0"/>
              </a:rPr>
              <a:t> main</a:t>
            </a:r>
          </a:p>
        </p:txBody>
      </p:sp>
      <p:sp>
        <p:nvSpPr>
          <p:cNvPr id="8" name="TextBox 7">
            <a:extLst>
              <a:ext uri="{FF2B5EF4-FFF2-40B4-BE49-F238E27FC236}">
                <a16:creationId xmlns:a16="http://schemas.microsoft.com/office/drawing/2014/main" id="{D0F67E7F-522F-2D63-BBA8-1175B938623B}"/>
              </a:ext>
            </a:extLst>
          </p:cNvPr>
          <p:cNvSpPr txBox="1"/>
          <p:nvPr/>
        </p:nvSpPr>
        <p:spPr>
          <a:xfrm>
            <a:off x="1521998" y="3380447"/>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 </a:t>
            </a:r>
            <a:r>
              <a:rPr lang="en-US" sz="1800" dirty="0">
                <a:solidFill>
                  <a:srgbClr val="1B202F"/>
                </a:solidFill>
                <a:latin typeface="Courier New" panose="02070309020205020404" pitchFamily="49" charset="0"/>
                <a:cs typeface="Courier New" panose="02070309020205020404" pitchFamily="49" charset="0"/>
              </a:rPr>
              <a:t>branchfile.txt </a:t>
            </a:r>
            <a:r>
              <a:rPr lang="en-US" sz="1800" dirty="0">
                <a:solidFill>
                  <a:srgbClr val="1B202F"/>
                </a:solidFill>
                <a:latin typeface="Arial" panose="020B0604020202020204" pitchFamily="34" charset="0"/>
                <a:cs typeface="Arial" panose="020B0604020202020204" pitchFamily="34" charset="0"/>
              </a:rPr>
              <a:t>does not </a:t>
            </a:r>
            <a:r>
              <a:rPr lang="en-US" dirty="0">
                <a:solidFill>
                  <a:srgbClr val="000000"/>
                </a:solidFill>
                <a:latin typeface="Arial" panose="020B0604020202020204" pitchFamily="34" charset="0"/>
                <a:cs typeface="Arial" panose="020B0604020202020204" pitchFamily="34" charset="0"/>
              </a:rPr>
              <a:t>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9" name="TextBox 8">
            <a:extLst>
              <a:ext uri="{FF2B5EF4-FFF2-40B4-BE49-F238E27FC236}">
                <a16:creationId xmlns:a16="http://schemas.microsoft.com/office/drawing/2014/main" id="{1FDC7549-2E2C-D27B-8594-7BD68E8F484C}"/>
              </a:ext>
            </a:extLst>
          </p:cNvPr>
          <p:cNvSpPr txBox="1"/>
          <p:nvPr/>
        </p:nvSpPr>
        <p:spPr>
          <a:xfrm>
            <a:off x="1521999" y="4381570"/>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3" name="TextBox 12">
            <a:extLst>
              <a:ext uri="{FF2B5EF4-FFF2-40B4-BE49-F238E27FC236}">
                <a16:creationId xmlns:a16="http://schemas.microsoft.com/office/drawing/2014/main" id="{8995D3D2-1EBA-0706-A38F-28FD1338D323}"/>
              </a:ext>
            </a:extLst>
          </p:cNvPr>
          <p:cNvSpPr txBox="1"/>
          <p:nvPr/>
        </p:nvSpPr>
        <p:spPr>
          <a:xfrm>
            <a:off x="692042" y="273633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5" name="TextBox 14">
            <a:extLst>
              <a:ext uri="{FF2B5EF4-FFF2-40B4-BE49-F238E27FC236}">
                <a16:creationId xmlns:a16="http://schemas.microsoft.com/office/drawing/2014/main" id="{6C4AD13F-422D-0DFE-B367-34948448F534}"/>
              </a:ext>
            </a:extLst>
          </p:cNvPr>
          <p:cNvSpPr txBox="1"/>
          <p:nvPr/>
        </p:nvSpPr>
        <p:spPr>
          <a:xfrm>
            <a:off x="692042" y="351636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6" name="TextBox 15">
            <a:extLst>
              <a:ext uri="{FF2B5EF4-FFF2-40B4-BE49-F238E27FC236}">
                <a16:creationId xmlns:a16="http://schemas.microsoft.com/office/drawing/2014/main" id="{D8B8182A-CD27-4312-3F89-57499A787C6F}"/>
              </a:ext>
            </a:extLst>
          </p:cNvPr>
          <p:cNvSpPr txBox="1"/>
          <p:nvPr/>
        </p:nvSpPr>
        <p:spPr>
          <a:xfrm>
            <a:off x="692041" y="437490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7" name="TextBox 16">
            <a:extLst>
              <a:ext uri="{FF2B5EF4-FFF2-40B4-BE49-F238E27FC236}">
                <a16:creationId xmlns:a16="http://schemas.microsoft.com/office/drawing/2014/main" id="{8E88B881-1A13-4511-6FBF-059EA0FCFCA6}"/>
              </a:ext>
            </a:extLst>
          </p:cNvPr>
          <p:cNvSpPr txBox="1"/>
          <p:nvPr/>
        </p:nvSpPr>
        <p:spPr>
          <a:xfrm>
            <a:off x="493296" y="1039761"/>
            <a:ext cx="7961652" cy="1492845"/>
          </a:xfrm>
          <a:prstGeom prst="rect">
            <a:avLst/>
          </a:prstGeom>
          <a:noFill/>
          <a:ln>
            <a:noFill/>
          </a:ln>
        </p:spPr>
        <p:txBody>
          <a:bodyPr wrap="square" rtlCol="0">
            <a:spAutoFit/>
          </a:bodyPr>
          <a:lstStyle/>
          <a:p>
            <a:pPr>
              <a:lnSpc>
                <a:spcPct val="150000"/>
              </a:lnSpc>
            </a:pPr>
            <a:r>
              <a:rPr lang="en-US" sz="1550" dirty="0">
                <a:solidFill>
                  <a:srgbClr val="1B202F"/>
                </a:solidFill>
                <a:latin typeface="Arial" panose="020B0604020202020204" pitchFamily="34" charset="0"/>
                <a:cs typeface="Arial" panose="020B0604020202020204" pitchFamily="34" charset="0"/>
              </a:rPr>
              <a:t>You add a file,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to the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branch and commit. You then create a new branch and add a file, </a:t>
            </a:r>
            <a:r>
              <a:rPr lang="en-US" sz="1550" dirty="0">
                <a:solidFill>
                  <a:srgbClr val="1B202F"/>
                </a:solidFill>
                <a:latin typeface="Courier New" panose="02070309020205020404" pitchFamily="49" charset="0"/>
                <a:cs typeface="Courier New" panose="02070309020205020404" pitchFamily="49" charset="0"/>
              </a:rPr>
              <a:t>branchfile.txt</a:t>
            </a:r>
            <a:r>
              <a:rPr lang="en-US" sz="1550" dirty="0">
                <a:solidFill>
                  <a:srgbClr val="1B202F"/>
                </a:solidFill>
                <a:latin typeface="Arial" panose="020B0604020202020204" pitchFamily="34" charset="0"/>
                <a:cs typeface="Arial" panose="020B0604020202020204" pitchFamily="34" charset="0"/>
              </a:rPr>
              <a:t>, and commit. You then delete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from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and commit. Someone else makes changes to </a:t>
            </a:r>
            <a:r>
              <a:rPr lang="en-US" sz="1550" dirty="0" err="1">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on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When you try to merge your branch to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what do you expect to happen?</a:t>
            </a:r>
            <a:endParaRPr lang="en-US" sz="15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8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Wrap-Up</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7776765"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Commit often, write descriptive messages, and keep each commit to one “atomic” task </a:t>
            </a:r>
          </a:p>
          <a:p>
            <a:pPr lvl="1">
              <a:lnSpc>
                <a:spcPct val="150000"/>
              </a:lnSpc>
            </a:pPr>
            <a:r>
              <a:rPr lang="en-US" sz="1600" dirty="0">
                <a:solidFill>
                  <a:srgbClr val="1B202F"/>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rgbClr val="1B202F"/>
                </a:solidFill>
                <a:latin typeface="Arial" panose="020B0604020202020204" pitchFamily="34" charset="0"/>
                <a:cs typeface="Arial" panose="020B0604020202020204" pitchFamily="34" charset="0"/>
              </a:rPr>
              <a:t>Almost anything can be undone, as long as it’s committed</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Take advantage of branching when you have new lines of development and don’t want to disrupt the functionality of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Google is your friend (e.g. “How to undo commit in Git”.)</a:t>
            </a:r>
          </a:p>
          <a:p>
            <a:pPr marL="285750" indent="-285750">
              <a:lnSpc>
                <a:spcPct val="150000"/>
              </a:lnSpc>
              <a:buFont typeface="Arial" panose="020B0604020202020204" pitchFamily="34" charset="0"/>
              <a:buChar char="•"/>
            </a:pPr>
            <a:endParaRPr lang="en-US" sz="1600" dirty="0">
              <a:solidFill>
                <a:srgbClr val="1B20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14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 good for?</a:t>
            </a:r>
          </a:p>
        </p:txBody>
      </p:sp>
      <p:pic>
        <p:nvPicPr>
          <p:cNvPr id="3" name="Picture 2">
            <a:extLst>
              <a:ext uri="{FF2B5EF4-FFF2-40B4-BE49-F238E27FC236}">
                <a16:creationId xmlns:a16="http://schemas.microsoft.com/office/drawing/2014/main" id="{17F4553E-13DE-F4F9-C702-B6FE0CF5F24E}"/>
              </a:ext>
            </a:extLst>
          </p:cNvPr>
          <p:cNvPicPr>
            <a:picLocks noChangeAspect="1"/>
          </p:cNvPicPr>
          <p:nvPr/>
        </p:nvPicPr>
        <p:blipFill>
          <a:blip r:embed="rId3"/>
          <a:stretch>
            <a:fillRect/>
          </a:stretch>
        </p:blipFill>
        <p:spPr>
          <a:xfrm>
            <a:off x="1372236" y="1242854"/>
            <a:ext cx="6226766" cy="3423146"/>
          </a:xfrm>
          <a:prstGeom prst="rect">
            <a:avLst/>
          </a:prstGeom>
        </p:spPr>
      </p:pic>
    </p:spTree>
    <p:extLst>
      <p:ext uri="{BB962C8B-B14F-4D97-AF65-F5344CB8AC3E}">
        <p14:creationId xmlns:p14="http://schemas.microsoft.com/office/powerpoint/2010/main" val="73628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139047"/>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10:25</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https://</a:t>
            </a: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/15s60_s7</a:t>
            </a:r>
          </a:p>
        </p:txBody>
      </p:sp>
      <p:pic>
        <p:nvPicPr>
          <p:cNvPr id="5" name="Picture 4" descr="A qr code with a white background&#10;&#10;Description automatically generated">
            <a:extLst>
              <a:ext uri="{FF2B5EF4-FFF2-40B4-BE49-F238E27FC236}">
                <a16:creationId xmlns:a16="http://schemas.microsoft.com/office/drawing/2014/main" id="{4EB8B7F3-D548-83C6-2CD2-7166C2ECBBF3}"/>
              </a:ext>
            </a:extLst>
          </p:cNvPr>
          <p:cNvPicPr>
            <a:picLocks noChangeAspect="1"/>
          </p:cNvPicPr>
          <p:nvPr/>
        </p:nvPicPr>
        <p:blipFill>
          <a:blip r:embed="rId2"/>
          <a:stretch>
            <a:fillRect/>
          </a:stretch>
        </p:blipFill>
        <p:spPr>
          <a:xfrm>
            <a:off x="410061" y="3320014"/>
            <a:ext cx="1716087" cy="1716087"/>
          </a:xfrm>
          <a:prstGeom prst="rect">
            <a:avLst/>
          </a:prstGeom>
        </p:spPr>
      </p:pic>
    </p:spTree>
    <p:extLst>
      <p:ext uri="{BB962C8B-B14F-4D97-AF65-F5344CB8AC3E}">
        <p14:creationId xmlns:p14="http://schemas.microsoft.com/office/powerpoint/2010/main" val="197624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97028" cy="1293019"/>
          </a:xfrm>
        </p:spPr>
        <p:txBody>
          <a:bodyPr anchor="b">
            <a:normAutofit/>
          </a:bodyPr>
          <a:lstStyle/>
          <a:p>
            <a:r>
              <a:rPr lang="en-US" sz="6000" dirty="0" err="1"/>
              <a:t>Github</a:t>
            </a:r>
            <a:endParaRPr lang="en-US" sz="6000" dirty="0"/>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262122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4EE0D81-DA97-4729-906B-49396658243E}"/>
              </a:ext>
            </a:extLst>
          </p:cNvPr>
          <p:cNvSpPr txBox="1"/>
          <p:nvPr/>
        </p:nvSpPr>
        <p:spPr>
          <a:xfrm>
            <a:off x="480359" y="4399932"/>
            <a:ext cx="8118022" cy="369332"/>
          </a:xfrm>
          <a:prstGeom prst="rect">
            <a:avLst/>
          </a:prstGeom>
          <a:noFill/>
        </p:spPr>
        <p:txBody>
          <a:bodyPr wrap="square">
            <a:spAutoFit/>
          </a:bodyPr>
          <a:lstStyle/>
          <a:p>
            <a:pPr algn="ctr"/>
            <a:r>
              <a:rPr lang="en-US" altLang="zh-CN" b="1" dirty="0">
                <a:solidFill>
                  <a:schemeClr val="tx2"/>
                </a:solidFill>
              </a:rPr>
              <a:t>What are some potential problems that could arise using this process?</a:t>
            </a:r>
          </a:p>
        </p:txBody>
      </p: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Tree>
    <p:extLst>
      <p:ext uri="{BB962C8B-B14F-4D97-AF65-F5344CB8AC3E}">
        <p14:creationId xmlns:p14="http://schemas.microsoft.com/office/powerpoint/2010/main" val="3675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39" grpId="0"/>
      <p:bldP spid="40" grpId="0"/>
      <p:bldP spid="41" grpId="0"/>
      <p:bldP spid="42" grpId="0"/>
      <p:bldP spid="43" grpId="0"/>
      <p:bldP spid="45" grpId="0"/>
      <p:bldP spid="47" grpId="0" animBg="1"/>
      <p:bldP spid="49"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
        <p:nvSpPr>
          <p:cNvPr id="46" name="Rectangle 45">
            <a:extLst>
              <a:ext uri="{FF2B5EF4-FFF2-40B4-BE49-F238E27FC236}">
                <a16:creationId xmlns:a16="http://schemas.microsoft.com/office/drawing/2014/main" id="{B2BFB8EC-8B39-4B20-B4D8-DD8E27BC7347}"/>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AFCC38-F60E-45C9-9417-ECEDD059FEA8}"/>
              </a:ext>
            </a:extLst>
          </p:cNvPr>
          <p:cNvSpPr txBox="1"/>
          <p:nvPr/>
        </p:nvSpPr>
        <p:spPr>
          <a:xfrm>
            <a:off x="512989" y="4268794"/>
            <a:ext cx="8118022" cy="646331"/>
          </a:xfrm>
          <a:prstGeom prst="rect">
            <a:avLst/>
          </a:prstGeom>
          <a:noFill/>
        </p:spPr>
        <p:txBody>
          <a:bodyPr wrap="square">
            <a:spAutoFit/>
          </a:bodyPr>
          <a:lstStyle/>
          <a:p>
            <a:pPr algn="ctr"/>
            <a:r>
              <a:rPr lang="en-US" altLang="zh-CN" b="1" dirty="0">
                <a:solidFill>
                  <a:schemeClr val="tx2"/>
                </a:solidFill>
              </a:rPr>
              <a:t>Potential issues: </a:t>
            </a:r>
            <a:r>
              <a:rPr lang="en-US" altLang="zh-CN" dirty="0">
                <a:solidFill>
                  <a:schemeClr val="tx2"/>
                </a:solidFill>
              </a:rPr>
              <a:t>Documenting all changes, staying up to date with changes, overwriting others’ work, conflicts between versions, etc.</a:t>
            </a:r>
          </a:p>
        </p:txBody>
      </p:sp>
    </p:spTree>
    <p:extLst>
      <p:ext uri="{BB962C8B-B14F-4D97-AF65-F5344CB8AC3E}">
        <p14:creationId xmlns:p14="http://schemas.microsoft.com/office/powerpoint/2010/main" val="331773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8875A13-AD12-4CEC-BD28-04DC46F854F0}"/>
              </a:ext>
            </a:extLst>
          </p:cNvPr>
          <p:cNvCxnSpPr>
            <a:cxnSpLocks/>
          </p:cNvCxnSpPr>
          <p:nvPr/>
        </p:nvCxnSpPr>
        <p:spPr>
          <a:xfrm>
            <a:off x="1852035" y="3622538"/>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82275" y="2488474"/>
            <a:ext cx="164167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a:off x="1855151" y="1777662"/>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501012" y="2668780"/>
            <a:ext cx="1539981" cy="338554"/>
          </a:xfrm>
          <a:prstGeom prst="rect">
            <a:avLst/>
          </a:prstGeom>
          <a:noFill/>
        </p:spPr>
        <p:txBody>
          <a:bodyPr wrap="square" rtlCol="0" anchor="ctr">
            <a:spAutoFit/>
          </a:bodyPr>
          <a:lstStyle/>
          <a:p>
            <a:pPr algn="ctr"/>
            <a:r>
              <a:rPr lang="en-US" sz="1600" b="1" dirty="0">
                <a:solidFill>
                  <a:srgbClr val="C00000"/>
                </a:solidFill>
                <a:latin typeface="Arial" charset="0"/>
              </a:rPr>
              <a:t>git push</a:t>
            </a:r>
          </a:p>
        </p:txBody>
      </p:sp>
      <p:cxnSp>
        <p:nvCxnSpPr>
          <p:cNvPr id="72" name="Connector: Curved 71">
            <a:extLst>
              <a:ext uri="{FF2B5EF4-FFF2-40B4-BE49-F238E27FC236}">
                <a16:creationId xmlns:a16="http://schemas.microsoft.com/office/drawing/2014/main" id="{9D423C24-E554-4394-9A64-1F56E3F1D9A2}"/>
              </a:ext>
            </a:extLst>
          </p:cNvPr>
          <p:cNvCxnSpPr>
            <a:cxnSpLocks/>
          </p:cNvCxnSpPr>
          <p:nvPr/>
        </p:nvCxnSpPr>
        <p:spPr>
          <a:xfrm flipV="1">
            <a:off x="6238714" y="1975752"/>
            <a:ext cx="524596" cy="164592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15A943-BB1E-2A9A-95D9-1395AFC9BEEF}"/>
              </a:ext>
            </a:extLst>
          </p:cNvPr>
          <p:cNvGrpSpPr/>
          <p:nvPr/>
        </p:nvGrpSpPr>
        <p:grpSpPr>
          <a:xfrm>
            <a:off x="3023381" y="3403104"/>
            <a:ext cx="444342" cy="444342"/>
            <a:chOff x="6638677" y="1400718"/>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84E596D-CCCE-C474-DBE1-0956EDF31B3D}"/>
              </a:ext>
            </a:extLst>
          </p:cNvPr>
          <p:cNvGrpSpPr/>
          <p:nvPr/>
        </p:nvGrpSpPr>
        <p:grpSpPr>
          <a:xfrm>
            <a:off x="5810414" y="3406817"/>
            <a:ext cx="444342" cy="444342"/>
            <a:chOff x="6638677" y="1400718"/>
            <a:chExt cx="444342" cy="444342"/>
          </a:xfrm>
        </p:grpSpPr>
        <p:sp>
          <p:nvSpPr>
            <p:cNvPr id="10" name="Oval 9">
              <a:extLst>
                <a:ext uri="{FF2B5EF4-FFF2-40B4-BE49-F238E27FC236}">
                  <a16:creationId xmlns:a16="http://schemas.microsoft.com/office/drawing/2014/main" id="{1E32760D-E2CC-5BCF-7BF2-30CBDCD53666}"/>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descr="take snapshot Icon - Download take snapshot Icon 2676982 | Noun Project">
              <a:extLst>
                <a:ext uri="{FF2B5EF4-FFF2-40B4-BE49-F238E27FC236}">
                  <a16:creationId xmlns:a16="http://schemas.microsoft.com/office/drawing/2014/main" id="{42121D62-21B4-C84C-32F8-BFF22ECB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42EE189-1EE5-9E26-13B8-734D21E5B316}"/>
              </a:ext>
            </a:extLst>
          </p:cNvPr>
          <p:cNvGrpSpPr/>
          <p:nvPr/>
        </p:nvGrpSpPr>
        <p:grpSpPr>
          <a:xfrm>
            <a:off x="4416898" y="3406817"/>
            <a:ext cx="444342" cy="444342"/>
            <a:chOff x="6638677" y="1400718"/>
            <a:chExt cx="444342" cy="444342"/>
          </a:xfrm>
        </p:grpSpPr>
        <p:sp>
          <p:nvSpPr>
            <p:cNvPr id="13" name="Oval 12">
              <a:extLst>
                <a:ext uri="{FF2B5EF4-FFF2-40B4-BE49-F238E27FC236}">
                  <a16:creationId xmlns:a16="http://schemas.microsoft.com/office/drawing/2014/main" id="{B65A99C9-C91A-A5DF-9F6F-26F1131D367F}"/>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take snapshot Icon - Download take snapshot Icon 2676982 | Noun Project">
              <a:extLst>
                <a:ext uri="{FF2B5EF4-FFF2-40B4-BE49-F238E27FC236}">
                  <a16:creationId xmlns:a16="http://schemas.microsoft.com/office/drawing/2014/main" id="{DAE0E85E-E9BE-C5CF-A725-9A196B69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5DCCE44-E8AA-F9AB-54DB-D6B5F9FD6624}"/>
              </a:ext>
            </a:extLst>
          </p:cNvPr>
          <p:cNvGrpSpPr/>
          <p:nvPr/>
        </p:nvGrpSpPr>
        <p:grpSpPr>
          <a:xfrm>
            <a:off x="6544061" y="1547871"/>
            <a:ext cx="444342" cy="444342"/>
            <a:chOff x="6638677" y="1400718"/>
            <a:chExt cx="444342" cy="444342"/>
          </a:xfrm>
        </p:grpSpPr>
        <p:sp>
          <p:nvSpPr>
            <p:cNvPr id="19" name="Oval 18">
              <a:extLst>
                <a:ext uri="{FF2B5EF4-FFF2-40B4-BE49-F238E27FC236}">
                  <a16:creationId xmlns:a16="http://schemas.microsoft.com/office/drawing/2014/main" id="{AD82A375-2AD5-1589-6C75-485D37647C8E}"/>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descr="take snapshot Icon - Download take snapshot Icon 2676982 | Noun Project">
              <a:extLst>
                <a:ext uri="{FF2B5EF4-FFF2-40B4-BE49-F238E27FC236}">
                  <a16:creationId xmlns:a16="http://schemas.microsoft.com/office/drawing/2014/main" id="{911167A5-6706-F823-EBEB-F37D0D96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B01A5359-4B51-1D5F-D23C-D0D50E99D8CE}"/>
              </a:ext>
            </a:extLst>
          </p:cNvPr>
          <p:cNvSpPr txBox="1"/>
          <p:nvPr/>
        </p:nvSpPr>
        <p:spPr>
          <a:xfrm>
            <a:off x="105774" y="4020877"/>
            <a:ext cx="141303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27" name="Group 26">
            <a:extLst>
              <a:ext uri="{FF2B5EF4-FFF2-40B4-BE49-F238E27FC236}">
                <a16:creationId xmlns:a16="http://schemas.microsoft.com/office/drawing/2014/main" id="{65599EE2-F8DB-94F0-B91F-2D7F87DFD1BB}"/>
              </a:ext>
            </a:extLst>
          </p:cNvPr>
          <p:cNvGrpSpPr/>
          <p:nvPr/>
        </p:nvGrpSpPr>
        <p:grpSpPr>
          <a:xfrm>
            <a:off x="311783" y="3215454"/>
            <a:ext cx="1010178" cy="837063"/>
            <a:chOff x="3797456" y="733321"/>
            <a:chExt cx="2178743" cy="1997180"/>
          </a:xfrm>
        </p:grpSpPr>
        <p:pic>
          <p:nvPicPr>
            <p:cNvPr id="22" name="Picture 21">
              <a:extLst>
                <a:ext uri="{FF2B5EF4-FFF2-40B4-BE49-F238E27FC236}">
                  <a16:creationId xmlns:a16="http://schemas.microsoft.com/office/drawing/2014/main" id="{0C94C035-D58E-753F-1D6F-9ECBC2D066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23" name="Rectangle 22">
              <a:extLst>
                <a:ext uri="{FF2B5EF4-FFF2-40B4-BE49-F238E27FC236}">
                  <a16:creationId xmlns:a16="http://schemas.microsoft.com/office/drawing/2014/main" id="{D376D8F3-0F44-1B86-2EEC-4A767A080A1E}"/>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271ABA-B264-52C1-3065-8FDD00932DE0}"/>
              </a:ext>
            </a:extLst>
          </p:cNvPr>
          <p:cNvSpPr txBox="1"/>
          <p:nvPr/>
        </p:nvSpPr>
        <p:spPr>
          <a:xfrm>
            <a:off x="73730" y="2351024"/>
            <a:ext cx="139745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spTree>
    <p:extLst>
      <p:ext uri="{BB962C8B-B14F-4D97-AF65-F5344CB8AC3E}">
        <p14:creationId xmlns:p14="http://schemas.microsoft.com/office/powerpoint/2010/main" val="250705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4564" y="1680633"/>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4" name="TextBox 33">
            <a:extLst>
              <a:ext uri="{FF2B5EF4-FFF2-40B4-BE49-F238E27FC236}">
                <a16:creationId xmlns:a16="http://schemas.microsoft.com/office/drawing/2014/main" id="{BEDE3E20-81D2-4B8D-B2C4-6785D6F83E00}"/>
              </a:ext>
            </a:extLst>
          </p:cNvPr>
          <p:cNvSpPr txBox="1"/>
          <p:nvPr/>
        </p:nvSpPr>
        <p:spPr>
          <a:xfrm>
            <a:off x="3617596" y="2488810"/>
            <a:ext cx="1727200"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remote add</a:t>
            </a:r>
          </a:p>
        </p:txBody>
      </p: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64570" y="296491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spTree>
    <p:extLst>
      <p:ext uri="{BB962C8B-B14F-4D97-AF65-F5344CB8AC3E}">
        <p14:creationId xmlns:p14="http://schemas.microsoft.com/office/powerpoint/2010/main" val="64678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34" name="TextBox 33">
            <a:extLst>
              <a:ext uri="{FF2B5EF4-FFF2-40B4-BE49-F238E27FC236}">
                <a16:creationId xmlns:a16="http://schemas.microsoft.com/office/drawing/2014/main" id="{BEDE3E20-81D2-4B8D-B2C4-6785D6F83E00}"/>
              </a:ext>
            </a:extLst>
          </p:cNvPr>
          <p:cNvSpPr txBox="1"/>
          <p:nvPr/>
        </p:nvSpPr>
        <p:spPr>
          <a:xfrm>
            <a:off x="3824213"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04683"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pic>
        <p:nvPicPr>
          <p:cNvPr id="5" name="Picture 2">
            <a:extLst>
              <a:ext uri="{FF2B5EF4-FFF2-40B4-BE49-F238E27FC236}">
                <a16:creationId xmlns:a16="http://schemas.microsoft.com/office/drawing/2014/main" id="{5D8791BC-780B-C399-FB27-DACA6150C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84" y="3139186"/>
            <a:ext cx="627871" cy="627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0F1E41-3A53-56A3-B1AC-BB0E6532F6D4}"/>
              </a:ext>
            </a:extLst>
          </p:cNvPr>
          <p:cNvSpPr/>
          <p:nvPr/>
        </p:nvSpPr>
        <p:spPr>
          <a:xfrm>
            <a:off x="7005517" y="3092258"/>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987C96-4AAA-A484-080A-CE2BDCEC6B73}"/>
              </a:ext>
            </a:extLst>
          </p:cNvPr>
          <p:cNvPicPr>
            <a:picLocks noChangeAspect="1"/>
          </p:cNvPicPr>
          <p:nvPr/>
        </p:nvPicPr>
        <p:blipFill>
          <a:blip r:embed="rId11"/>
          <a:stretch>
            <a:fillRect/>
          </a:stretch>
        </p:blipFill>
        <p:spPr>
          <a:xfrm>
            <a:off x="1587117"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20573" y="290830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a:t>
            </a:r>
          </a:p>
          <a:p>
            <a:pPr algn="ctr">
              <a:lnSpc>
                <a:spcPct val="120000"/>
              </a:lnSpc>
            </a:pPr>
            <a:r>
              <a:rPr lang="en-US" sz="1600" b="1" dirty="0">
                <a:solidFill>
                  <a:srgbClr val="C00000"/>
                </a:solidFill>
                <a:latin typeface="Arial" charset="0"/>
              </a:rPr>
              <a:t>local repository</a:t>
            </a:r>
          </a:p>
        </p:txBody>
      </p:sp>
      <p:sp>
        <p:nvSpPr>
          <p:cNvPr id="8" name="TextBox 7">
            <a:extLst>
              <a:ext uri="{FF2B5EF4-FFF2-40B4-BE49-F238E27FC236}">
                <a16:creationId xmlns:a16="http://schemas.microsoft.com/office/drawing/2014/main" id="{E295E863-C937-4D3F-9081-D11BE3F6AFD6}"/>
              </a:ext>
            </a:extLst>
          </p:cNvPr>
          <p:cNvSpPr txBox="1"/>
          <p:nvPr/>
        </p:nvSpPr>
        <p:spPr>
          <a:xfrm>
            <a:off x="3819981"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pull</a:t>
            </a:r>
          </a:p>
        </p:txBody>
      </p:sp>
      <p:sp>
        <p:nvSpPr>
          <p:cNvPr id="9" name="TextBox 8">
            <a:extLst>
              <a:ext uri="{FF2B5EF4-FFF2-40B4-BE49-F238E27FC236}">
                <a16:creationId xmlns:a16="http://schemas.microsoft.com/office/drawing/2014/main" id="{BEE0DF80-9F3A-48AF-AD15-095A481BF468}"/>
              </a:ext>
            </a:extLst>
          </p:cNvPr>
          <p:cNvSpPr txBox="1"/>
          <p:nvPr/>
        </p:nvSpPr>
        <p:spPr>
          <a:xfrm>
            <a:off x="3819981"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3655"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57548"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DF4942C-C546-4C1B-A4B8-827122FD1424}"/>
              </a:ext>
            </a:extLst>
          </p:cNvPr>
          <p:cNvCxnSpPr>
            <a:cxnSpLocks/>
          </p:cNvCxnSpPr>
          <p:nvPr/>
        </p:nvCxnSpPr>
        <p:spPr>
          <a:xfrm flipH="1">
            <a:off x="3600451"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2B48401-5D6D-440D-A01D-C05B59613AAB}"/>
              </a:ext>
            </a:extLst>
          </p:cNvPr>
          <p:cNvCxnSpPr>
            <a:cxnSpLocks/>
          </p:cNvCxnSpPr>
          <p:nvPr/>
        </p:nvCxnSpPr>
        <p:spPr>
          <a:xfrm>
            <a:off x="3600451"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2885" y="2439190"/>
            <a:ext cx="975993" cy="911115"/>
          </a:xfrm>
          <a:prstGeom prst="rect">
            <a:avLst/>
          </a:prstGeom>
        </p:spPr>
      </p:pic>
      <p:pic>
        <p:nvPicPr>
          <p:cNvPr id="30" name="Picture 29">
            <a:extLst>
              <a:ext uri="{FF2B5EF4-FFF2-40B4-BE49-F238E27FC236}">
                <a16:creationId xmlns:a16="http://schemas.microsoft.com/office/drawing/2014/main" id="{D40A960B-242A-4CE2-A84E-AD6A21C62868}"/>
              </a:ext>
            </a:extLst>
          </p:cNvPr>
          <p:cNvPicPr>
            <a:picLocks noChangeAspect="1"/>
          </p:cNvPicPr>
          <p:nvPr/>
        </p:nvPicPr>
        <p:blipFill>
          <a:blip r:embed="rId6"/>
          <a:stretch>
            <a:fillRect/>
          </a:stretch>
        </p:blipFill>
        <p:spPr>
          <a:xfrm>
            <a:off x="1582884"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14063" y="289898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2A27B6-4FF4-4AD6-8B09-18A9B19B97E5}"/>
              </a:ext>
            </a:extLst>
          </p:cNvPr>
          <p:cNvSpPr txBox="1"/>
          <p:nvPr/>
        </p:nvSpPr>
        <p:spPr>
          <a:xfrm>
            <a:off x="5768828" y="1553852"/>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6" name="Picture 6" descr="GitHub Logo, history, meaning, symbol, PNG">
            <a:extLst>
              <a:ext uri="{FF2B5EF4-FFF2-40B4-BE49-F238E27FC236}">
                <a16:creationId xmlns:a16="http://schemas.microsoft.com/office/drawing/2014/main" id="{BDB9E6A4-7A69-405F-A942-21A23F62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698" y="959448"/>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98E0D95-8CC9-4E54-BEFA-DEFB75AD23B4}"/>
              </a:ext>
            </a:extLst>
          </p:cNvPr>
          <p:cNvSpPr/>
          <p:nvPr/>
        </p:nvSpPr>
        <p:spPr>
          <a:xfrm>
            <a:off x="5785761" y="2026822"/>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B2F4D12B-501B-4117-BF37-4DE9B6B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984" y="3139597"/>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6A7EB8AF-2684-4235-817B-0337A58D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5226" y="2214252"/>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F5E4575-24ED-4979-952D-EE58AA0925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803" y="3114043"/>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xt document, txt file extension, txt file icon, txt format, txt icon, txt,  plain text file">
            <a:extLst>
              <a:ext uri="{FF2B5EF4-FFF2-40B4-BE49-F238E27FC236}">
                <a16:creationId xmlns:a16="http://schemas.microsoft.com/office/drawing/2014/main" id="{BFFA097A-411D-4C70-9778-F5F6E06815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009" y="2170888"/>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3F17E06-9794-4459-83F8-6ACF74BB3A8B}"/>
              </a:ext>
            </a:extLst>
          </p:cNvPr>
          <p:cNvSpPr/>
          <p:nvPr/>
        </p:nvSpPr>
        <p:spPr>
          <a:xfrm>
            <a:off x="7005517" y="309266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21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Local and Remote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1165916"/>
            <a:ext cx="3573531"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Add a remote connection to a </a:t>
            </a:r>
            <a:r>
              <a:rPr lang="en-US" sz="1600" dirty="0" err="1">
                <a:solidFill>
                  <a:srgbClr val="000000"/>
                </a:solidFill>
                <a:latin typeface="Arial" charset="0"/>
              </a:rPr>
              <a:t>Github</a:t>
            </a:r>
            <a:r>
              <a:rPr lang="en-US" sz="1600" dirty="0">
                <a:solidFill>
                  <a:srgbClr val="000000"/>
                </a:solidFill>
                <a:latin typeface="Arial" charset="0"/>
              </a:rPr>
              <a:t> repo for an existing local repo </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216402" y="1306627"/>
            <a:ext cx="4453467"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remote add origin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SSH&gt;</a:t>
            </a:r>
            <a:endParaRPr lang="en-US" sz="1600" dirty="0">
              <a:solidFill>
                <a:srgbClr val="000000"/>
              </a:solidFill>
              <a:cs typeface="Courier New" panose="02070309020205020404" pitchFamily="49" charset="0"/>
            </a:endParaRPr>
          </a:p>
        </p:txBody>
      </p:sp>
      <p:sp>
        <p:nvSpPr>
          <p:cNvPr id="19" name="TextBox 18">
            <a:extLst>
              <a:ext uri="{FF2B5EF4-FFF2-40B4-BE49-F238E27FC236}">
                <a16:creationId xmlns:a16="http://schemas.microsoft.com/office/drawing/2014/main" id="{9526A538-50A2-45D7-B036-2CDEF956566F}"/>
              </a:ext>
            </a:extLst>
          </p:cNvPr>
          <p:cNvSpPr txBox="1"/>
          <p:nvPr/>
        </p:nvSpPr>
        <p:spPr>
          <a:xfrm>
            <a:off x="520102" y="368829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Push from local repo to </a:t>
            </a:r>
            <a:r>
              <a:rPr lang="en-US" sz="1600" dirty="0" err="1">
                <a:solidFill>
                  <a:srgbClr val="000000"/>
                </a:solidFill>
                <a:latin typeface="Arial" charset="0"/>
              </a:rPr>
              <a:t>Github</a:t>
            </a:r>
            <a:r>
              <a:rPr lang="en-US" sz="1600" dirty="0">
                <a:solidFill>
                  <a:srgbClr val="000000"/>
                </a:solidFill>
                <a:latin typeface="Arial" charset="0"/>
              </a:rPr>
              <a:t> repo </a:t>
            </a:r>
            <a:endParaRPr lang="en-US" sz="1600" dirty="0">
              <a:solidFill>
                <a:srgbClr val="C00000"/>
              </a:solidFill>
              <a:latin typeface="Arial" charset="0"/>
            </a:endParaRPr>
          </a:p>
        </p:txBody>
      </p: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52107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C01EC14-6078-4891-9909-9C9F0585FD02}"/>
              </a:ext>
            </a:extLst>
          </p:cNvPr>
          <p:cNvSpPr txBox="1"/>
          <p:nvPr/>
        </p:nvSpPr>
        <p:spPr>
          <a:xfrm>
            <a:off x="4973512" y="2151367"/>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clone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URL&gt;</a:t>
            </a:r>
            <a:endParaRPr lang="en-US" sz="1600" dirty="0">
              <a:solidFill>
                <a:srgbClr val="000000"/>
              </a:solidFill>
              <a:cs typeface="Courier New" panose="02070309020205020404" pitchFamily="49" charset="0"/>
            </a:endParaRPr>
          </a:p>
        </p:txBody>
      </p:sp>
      <p:sp>
        <p:nvSpPr>
          <p:cNvPr id="26" name="TextBox 25">
            <a:extLst>
              <a:ext uri="{FF2B5EF4-FFF2-40B4-BE49-F238E27FC236}">
                <a16:creationId xmlns:a16="http://schemas.microsoft.com/office/drawing/2014/main" id="{B4935F54-468C-4692-8488-3BD7161849E6}"/>
              </a:ext>
            </a:extLst>
          </p:cNvPr>
          <p:cNvSpPr txBox="1"/>
          <p:nvPr/>
        </p:nvSpPr>
        <p:spPr>
          <a:xfrm>
            <a:off x="520102" y="2138342"/>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Clone existing </a:t>
            </a:r>
            <a:r>
              <a:rPr lang="en-US" sz="1600" dirty="0" err="1">
                <a:solidFill>
                  <a:srgbClr val="000000"/>
                </a:solidFill>
                <a:latin typeface="Arial" charset="0"/>
              </a:rPr>
              <a:t>Github</a:t>
            </a:r>
            <a:r>
              <a:rPr lang="en-US" sz="1600" dirty="0">
                <a:solidFill>
                  <a:srgbClr val="000000"/>
                </a:solidFill>
                <a:latin typeface="Arial" charset="0"/>
              </a:rPr>
              <a:t> repo</a:t>
            </a:r>
            <a:endParaRPr lang="en-US" sz="1600" b="1" dirty="0">
              <a:solidFill>
                <a:srgbClr val="C00000"/>
              </a:solidFill>
              <a:latin typeface="Arial" charset="0"/>
            </a:endParaRPr>
          </a:p>
        </p:txBody>
      </p:sp>
      <p:cxnSp>
        <p:nvCxnSpPr>
          <p:cNvPr id="27" name="Straight Connector 26">
            <a:extLst>
              <a:ext uri="{FF2B5EF4-FFF2-40B4-BE49-F238E27FC236}">
                <a16:creationId xmlns:a16="http://schemas.microsoft.com/office/drawing/2014/main" id="{24F8E20C-DC31-45A1-8B77-98971C670FA8}"/>
              </a:ext>
            </a:extLst>
          </p:cNvPr>
          <p:cNvCxnSpPr>
            <a:cxnSpLocks/>
          </p:cNvCxnSpPr>
          <p:nvPr/>
        </p:nvCxnSpPr>
        <p:spPr>
          <a:xfrm flipV="1">
            <a:off x="378281" y="19392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6AD8D05-9477-46CD-8A9F-09C8ADA9A9B4}"/>
              </a:ext>
            </a:extLst>
          </p:cNvPr>
          <p:cNvSpPr txBox="1"/>
          <p:nvPr/>
        </p:nvSpPr>
        <p:spPr>
          <a:xfrm>
            <a:off x="5773281" y="294599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pull</a:t>
            </a:r>
          </a:p>
        </p:txBody>
      </p:sp>
      <p:sp>
        <p:nvSpPr>
          <p:cNvPr id="30" name="TextBox 29">
            <a:extLst>
              <a:ext uri="{FF2B5EF4-FFF2-40B4-BE49-F238E27FC236}">
                <a16:creationId xmlns:a16="http://schemas.microsoft.com/office/drawing/2014/main" id="{9103AAC9-9636-4DD2-9092-9154235453EC}"/>
              </a:ext>
            </a:extLst>
          </p:cNvPr>
          <p:cNvSpPr txBox="1"/>
          <p:nvPr/>
        </p:nvSpPr>
        <p:spPr>
          <a:xfrm>
            <a:off x="520101" y="2953219"/>
            <a:ext cx="440004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Pull from </a:t>
            </a:r>
            <a:r>
              <a:rPr lang="en-US" sz="1600" dirty="0" err="1">
                <a:solidFill>
                  <a:srgbClr val="000000"/>
                </a:solidFill>
                <a:latin typeface="Arial" charset="0"/>
              </a:rPr>
              <a:t>Github</a:t>
            </a:r>
            <a:r>
              <a:rPr lang="en-US" sz="1600" dirty="0">
                <a:solidFill>
                  <a:srgbClr val="000000"/>
                </a:solidFill>
                <a:latin typeface="Arial" charset="0"/>
              </a:rPr>
              <a:t> repo to local repo</a:t>
            </a:r>
            <a:endParaRPr lang="en-US" sz="1600" b="1" dirty="0">
              <a:solidFill>
                <a:srgbClr val="C00000"/>
              </a:solidFill>
              <a:latin typeface="Arial" charset="0"/>
            </a:endParaRPr>
          </a:p>
        </p:txBody>
      </p:sp>
      <p:cxnSp>
        <p:nvCxnSpPr>
          <p:cNvPr id="32" name="Straight Connector 31">
            <a:extLst>
              <a:ext uri="{FF2B5EF4-FFF2-40B4-BE49-F238E27FC236}">
                <a16:creationId xmlns:a16="http://schemas.microsoft.com/office/drawing/2014/main" id="{C446E4DD-FA94-42DF-9D53-85424E4A3D0B}"/>
              </a:ext>
            </a:extLst>
          </p:cNvPr>
          <p:cNvCxnSpPr>
            <a:cxnSpLocks/>
          </p:cNvCxnSpPr>
          <p:nvPr/>
        </p:nvCxnSpPr>
        <p:spPr>
          <a:xfrm flipV="1">
            <a:off x="378281" y="273018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CBAA5C1-E6F7-4876-87F2-710BD5E04758}"/>
              </a:ext>
            </a:extLst>
          </p:cNvPr>
          <p:cNvSpPr txBox="1"/>
          <p:nvPr/>
        </p:nvSpPr>
        <p:spPr>
          <a:xfrm>
            <a:off x="4582228" y="3690041"/>
            <a:ext cx="389218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push origin &lt;</a:t>
            </a:r>
            <a:r>
              <a:rPr lang="en-US" sz="1600" dirty="0" err="1">
                <a:solidFill>
                  <a:srgbClr val="000000"/>
                </a:solidFill>
                <a:latin typeface="Courier New" panose="02070309020205020404" pitchFamily="49" charset="0"/>
                <a:cs typeface="Courier New" panose="02070309020205020404" pitchFamily="49" charset="0"/>
              </a:rPr>
              <a:t>branch_name</a:t>
            </a:r>
            <a:r>
              <a:rPr lang="en-US" sz="1600" dirty="0">
                <a:solidFill>
                  <a:srgbClr val="000000"/>
                </a:solidFill>
                <a:latin typeface="Courier New" panose="02070309020205020404" pitchFamily="49" charset="0"/>
                <a:cs typeface="Courier New" panose="02070309020205020404" pitchFamily="49" charset="0"/>
              </a:rPr>
              <a:t>&gt;</a:t>
            </a:r>
            <a:endParaRPr lang="en-US" sz="1600" dirty="0">
              <a:solidFill>
                <a:srgbClr val="000000"/>
              </a:solidFill>
              <a:cs typeface="Courier New" panose="02070309020205020404" pitchFamily="49" charset="0"/>
            </a:endParaRPr>
          </a:p>
        </p:txBody>
      </p:sp>
      <p:sp>
        <p:nvSpPr>
          <p:cNvPr id="18" name="TextBox 17">
            <a:extLst>
              <a:ext uri="{FF2B5EF4-FFF2-40B4-BE49-F238E27FC236}">
                <a16:creationId xmlns:a16="http://schemas.microsoft.com/office/drawing/2014/main" id="{05E3A9FB-9E0A-4698-8511-3E54456BE730}"/>
              </a:ext>
            </a:extLst>
          </p:cNvPr>
          <p:cNvSpPr txBox="1"/>
          <p:nvPr/>
        </p:nvSpPr>
        <p:spPr>
          <a:xfrm>
            <a:off x="4790662" y="4383101"/>
            <a:ext cx="3512575" cy="597856"/>
          </a:xfrm>
          <a:prstGeom prst="rect">
            <a:avLst/>
          </a:prstGeom>
          <a:noFill/>
        </p:spPr>
        <p:txBody>
          <a:bodyPr wrap="square" rtlCol="0" anchor="ctr">
            <a:spAutoFit/>
          </a:bodyPr>
          <a:lstStyle/>
          <a:p>
            <a:pPr algn="ctr">
              <a:lnSpc>
                <a:spcPct val="120000"/>
              </a:lnSpc>
            </a:pPr>
            <a:r>
              <a:rPr lang="en-US" sz="1400" dirty="0">
                <a:solidFill>
                  <a:srgbClr val="000000"/>
                </a:solidFill>
                <a:latin typeface="Arial" charset="0"/>
              </a:rPr>
              <a:t>Local machine’s name for the remote repo (</a:t>
            </a:r>
            <a:r>
              <a:rPr lang="en-US" sz="1400" dirty="0">
                <a:solidFill>
                  <a:srgbClr val="000000"/>
                </a:solidFill>
                <a:latin typeface="Courier New" panose="02070309020205020404" pitchFamily="49" charset="0"/>
                <a:cs typeface="Courier New" panose="02070309020205020404" pitchFamily="49" charset="0"/>
              </a:rPr>
              <a:t>origin</a:t>
            </a:r>
            <a:r>
              <a:rPr lang="en-US" sz="1400" dirty="0">
                <a:solidFill>
                  <a:srgbClr val="000000"/>
                </a:solidFill>
                <a:latin typeface="Arial" charset="0"/>
              </a:rPr>
              <a:t> is usual convention)</a:t>
            </a:r>
            <a:endParaRPr lang="en-US" sz="1400" dirty="0">
              <a:solidFill>
                <a:srgbClr val="C00000"/>
              </a:solidFill>
              <a:latin typeface="Arial" charset="0"/>
            </a:endParaRPr>
          </a:p>
        </p:txBody>
      </p:sp>
      <p:cxnSp>
        <p:nvCxnSpPr>
          <p:cNvPr id="5" name="Straight Arrow Connector 4">
            <a:extLst>
              <a:ext uri="{FF2B5EF4-FFF2-40B4-BE49-F238E27FC236}">
                <a16:creationId xmlns:a16="http://schemas.microsoft.com/office/drawing/2014/main" id="{3E7FB485-D703-4A33-93B5-BE0B79703808}"/>
              </a:ext>
            </a:extLst>
          </p:cNvPr>
          <p:cNvCxnSpPr>
            <a:cxnSpLocks/>
            <a:stCxn id="18" idx="0"/>
          </p:cNvCxnSpPr>
          <p:nvPr/>
        </p:nvCxnSpPr>
        <p:spPr>
          <a:xfrm flipH="1" flipV="1">
            <a:off x="6201833" y="4048905"/>
            <a:ext cx="345117" cy="334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4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Birthday Party Emoji Celebrate Emoticon Happy Birthday Face Hat Emoji Stock  Illustration - Download Image Now - iStock">
            <a:extLst>
              <a:ext uri="{FF2B5EF4-FFF2-40B4-BE49-F238E27FC236}">
                <a16:creationId xmlns:a16="http://schemas.microsoft.com/office/drawing/2014/main" id="{706F267C-2ABF-9C3F-A4FD-FADBBC9F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11" y="1950165"/>
            <a:ext cx="1932211" cy="193221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Failure Case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20905"/>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Clinical trials for 110 cancer patients hoping to identify personalized treatments based on gene signatures</a:t>
            </a:r>
          </a:p>
        </p:txBody>
      </p:sp>
      <p:sp>
        <p:nvSpPr>
          <p:cNvPr id="2" name="TextBox 1">
            <a:extLst>
              <a:ext uri="{FF2B5EF4-FFF2-40B4-BE49-F238E27FC236}">
                <a16:creationId xmlns:a16="http://schemas.microsoft.com/office/drawing/2014/main" id="{A24069D1-98EE-D6BA-4577-D052A3FB12D0}"/>
              </a:ext>
            </a:extLst>
          </p:cNvPr>
          <p:cNvSpPr txBox="1"/>
          <p:nvPr/>
        </p:nvSpPr>
        <p:spPr>
          <a:xfrm>
            <a:off x="493295"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Strong results, high-impact publications</a:t>
            </a:r>
          </a:p>
        </p:txBody>
      </p:sp>
      <p:sp>
        <p:nvSpPr>
          <p:cNvPr id="4" name="TextBox 3">
            <a:extLst>
              <a:ext uri="{FF2B5EF4-FFF2-40B4-BE49-F238E27FC236}">
                <a16:creationId xmlns:a16="http://schemas.microsoft.com/office/drawing/2014/main" id="{BD17C03B-37E6-1CA5-1F4D-E8D50781080F}"/>
              </a:ext>
            </a:extLst>
          </p:cNvPr>
          <p:cNvSpPr txBox="1"/>
          <p:nvPr/>
        </p:nvSpPr>
        <p:spPr>
          <a:xfrm>
            <a:off x="2971013" y="3688680"/>
            <a:ext cx="3052714" cy="1154675"/>
          </a:xfrm>
          <a:prstGeom prst="rect">
            <a:avLst/>
          </a:prstGeom>
          <a:noFill/>
          <a:ln>
            <a:noFill/>
          </a:ln>
        </p:spPr>
        <p:txBody>
          <a:bodyPr wrap="square" rtlCol="0">
            <a:spAutoFit/>
          </a:bodyPr>
          <a:lstStyle/>
          <a:p>
            <a:pPr algn="ctr">
              <a:lnSpc>
                <a:spcPct val="150000"/>
              </a:lnSpc>
            </a:pPr>
            <a:r>
              <a:rPr lang="en-US" sz="1600" dirty="0">
                <a:solidFill>
                  <a:srgbClr val="1B202F"/>
                </a:solidFill>
              </a:rPr>
              <a:t>Experts find errors in analysis</a:t>
            </a:r>
          </a:p>
          <a:p>
            <a:pPr marL="285750" indent="-285750">
              <a:lnSpc>
                <a:spcPct val="150000"/>
              </a:lnSpc>
              <a:buFont typeface="Arial" panose="020B0604020202020204" pitchFamily="34" charset="0"/>
              <a:buChar char="•"/>
            </a:pPr>
            <a:r>
              <a:rPr lang="en-US" sz="1600" dirty="0">
                <a:solidFill>
                  <a:srgbClr val="1B202F"/>
                </a:solidFill>
              </a:rPr>
              <a:t>Excel formula errors</a:t>
            </a:r>
          </a:p>
          <a:p>
            <a:pPr marL="285750" indent="-285750">
              <a:lnSpc>
                <a:spcPct val="150000"/>
              </a:lnSpc>
              <a:buFont typeface="Arial" panose="020B0604020202020204" pitchFamily="34" charset="0"/>
              <a:buChar char="•"/>
            </a:pPr>
            <a:r>
              <a:rPr lang="en-US" sz="1600" dirty="0">
                <a:solidFill>
                  <a:srgbClr val="1B202F"/>
                </a:solidFill>
              </a:rPr>
              <a:t>Poor documentation</a:t>
            </a:r>
          </a:p>
        </p:txBody>
      </p:sp>
      <p:sp>
        <p:nvSpPr>
          <p:cNvPr id="5" name="TextBox 4">
            <a:extLst>
              <a:ext uri="{FF2B5EF4-FFF2-40B4-BE49-F238E27FC236}">
                <a16:creationId xmlns:a16="http://schemas.microsoft.com/office/drawing/2014/main" id="{DA2AF602-8610-4D45-000B-DE4B7ADE7DEF}"/>
              </a:ext>
            </a:extLst>
          </p:cNvPr>
          <p:cNvSpPr txBox="1"/>
          <p:nvPr/>
        </p:nvSpPr>
        <p:spPr>
          <a:xfrm>
            <a:off x="6374090"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Trials terminated,</a:t>
            </a:r>
          </a:p>
          <a:p>
            <a:pPr algn="ctr">
              <a:lnSpc>
                <a:spcPct val="150000"/>
              </a:lnSpc>
            </a:pPr>
            <a:r>
              <a:rPr lang="en-US" sz="1600" dirty="0">
                <a:solidFill>
                  <a:srgbClr val="1B202F"/>
                </a:solidFill>
              </a:rPr>
              <a:t>25 papers retracted</a:t>
            </a:r>
          </a:p>
        </p:txBody>
      </p:sp>
      <p:pic>
        <p:nvPicPr>
          <p:cNvPr id="5126" name="Picture 6" descr="Loudly Crying Face Emoji (U+1F62D)">
            <a:extLst>
              <a:ext uri="{FF2B5EF4-FFF2-40B4-BE49-F238E27FC236}">
                <a16:creationId xmlns:a16="http://schemas.microsoft.com/office/drawing/2014/main" id="{BEDEDC86-7550-D9B7-D1C9-A68523A83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305" y="2293809"/>
            <a:ext cx="1244924" cy="12449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moji transparent Ocean park hashtags png | Shocked emoji, Emoji, Emoji  clipart">
            <a:extLst>
              <a:ext uri="{FF2B5EF4-FFF2-40B4-BE49-F238E27FC236}">
                <a16:creationId xmlns:a16="http://schemas.microsoft.com/office/drawing/2014/main" id="{40C3D751-3C37-1885-DF0F-C5507A841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90" y="2384057"/>
            <a:ext cx="1095160" cy="11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031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671454"/>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76989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wherever you cloned the repo (or already cloned the repo)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66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Clone the class repo into the location of your choice.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5" y="2852424"/>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a:t>
            </a:r>
            <a:r>
              <a:rPr lang="en-US" sz="1500" dirty="0" err="1">
                <a:solidFill>
                  <a:srgbClr val="1B202F"/>
                </a:solidFill>
                <a:latin typeface="Courier New" panose="02070309020205020404" pitchFamily="49" charset="0"/>
                <a:cs typeface="Courier New" panose="02070309020205020404" pitchFamily="49" charset="0"/>
              </a:rPr>
              <a:t>github.com</a:t>
            </a:r>
            <a:r>
              <a:rPr lang="en-US" sz="1500" dirty="0">
                <a:solidFill>
                  <a:srgbClr val="1B202F"/>
                </a:solidFill>
                <a:latin typeface="Courier New" panose="02070309020205020404" pitchFamily="49" charset="0"/>
                <a:cs typeface="Courier New" panose="02070309020205020404" pitchFamily="49" charset="0"/>
              </a:rPr>
              <a:t>/</a:t>
            </a:r>
            <a:r>
              <a:rPr lang="en-US" sz="1500" dirty="0" err="1">
                <a:solidFill>
                  <a:srgbClr val="1B202F"/>
                </a:solidFill>
                <a:latin typeface="Courier New" panose="02070309020205020404" pitchFamily="49" charset="0"/>
                <a:cs typeface="Courier New" panose="02070309020205020404" pitchFamily="49" charset="0"/>
              </a:rPr>
              <a:t>angkoulouras</a:t>
            </a:r>
            <a:r>
              <a:rPr lang="en-US" sz="1500" dirty="0">
                <a:solidFill>
                  <a:srgbClr val="1B202F"/>
                </a:solidFill>
                <a:latin typeface="Courier New" panose="02070309020205020404" pitchFamily="49" charset="0"/>
                <a:cs typeface="Courier New" panose="02070309020205020404" pitchFamily="49" charset="0"/>
              </a:rPr>
              <a:t>/15.S60_2024.git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451125"/>
            <a:ext cx="6726089" cy="553998"/>
          </a:xfrm>
          <a:prstGeom prst="rect">
            <a:avLst/>
          </a:prstGeom>
          <a:noFill/>
          <a:ln>
            <a:noFill/>
          </a:ln>
        </p:spPr>
        <p:txBody>
          <a:bodyPr wrap="square" rtlCol="0">
            <a:spAutoFit/>
          </a:bodyPr>
          <a:lstStyle/>
          <a:p>
            <a:pPr>
              <a:spcAft>
                <a:spcPts val="3000"/>
              </a:spcAft>
            </a:pPr>
            <a:r>
              <a:rPr lang="en-US" sz="1500" dirty="0">
                <a:solidFill>
                  <a:srgbClr val="1B202F"/>
                </a:solidFill>
              </a:rPr>
              <a:t>2.   Clone the </a:t>
            </a:r>
            <a:r>
              <a:rPr lang="en-US" sz="1500" dirty="0" err="1">
                <a:solidFill>
                  <a:srgbClr val="1B202F"/>
                </a:solidFill>
              </a:rPr>
              <a:t>Github</a:t>
            </a:r>
            <a:r>
              <a:rPr lang="en-US" sz="1500" dirty="0">
                <a:solidFill>
                  <a:srgbClr val="1B202F"/>
                </a:solidFill>
              </a:rPr>
              <a:t> repository to your machine or pull changes if you already cloned it</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4126220"/>
            <a:ext cx="6726089" cy="553998"/>
          </a:xfrm>
          <a:prstGeom prst="rect">
            <a:avLst/>
          </a:prstGeom>
          <a:noFill/>
        </p:spPr>
        <p:txBody>
          <a:bodyPr wrap="square">
            <a:spAutoFit/>
          </a:bodyPr>
          <a:lstStyle/>
          <a:p>
            <a:pPr>
              <a:spcAft>
                <a:spcPts val="1200"/>
              </a:spcAft>
            </a:pPr>
            <a:r>
              <a:rPr lang="en-US" sz="1500" dirty="0">
                <a:solidFill>
                  <a:srgbClr val="1B202F"/>
                </a:solidFill>
              </a:rPr>
              <a:t>3.   Find it on your computer and check it out! You should see the module for this session (or change your directory and type </a:t>
            </a:r>
            <a:r>
              <a:rPr lang="en-US" sz="1500" dirty="0">
                <a:solidFill>
                  <a:srgbClr val="1B202F"/>
                </a:solidFill>
                <a:latin typeface="Courier New" panose="02070309020205020404" pitchFamily="49" charset="0"/>
                <a:cs typeface="Courier New" panose="02070309020205020404" pitchFamily="49" charset="0"/>
              </a:rPr>
              <a:t>ls</a:t>
            </a:r>
            <a:r>
              <a:rPr lang="en-US" sz="1500" dirty="0">
                <a:solidFill>
                  <a:srgbClr val="1B202F"/>
                </a:solidFill>
              </a:rPr>
              <a:t> )</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12329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~/courses/</a:t>
            </a:r>
          </a:p>
        </p:txBody>
      </p:sp>
      <p:sp>
        <p:nvSpPr>
          <p:cNvPr id="2" name="TextBox 1">
            <a:extLst>
              <a:ext uri="{FF2B5EF4-FFF2-40B4-BE49-F238E27FC236}">
                <a16:creationId xmlns:a16="http://schemas.microsoft.com/office/drawing/2014/main" id="{CD79984B-1564-65CB-D546-6D6A233FDF5A}"/>
              </a:ext>
            </a:extLst>
          </p:cNvPr>
          <p:cNvSpPr txBox="1"/>
          <p:nvPr/>
        </p:nvSpPr>
        <p:spPr>
          <a:xfrm>
            <a:off x="1208955" y="3603612"/>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15.S50_2024</a:t>
            </a:r>
          </a:p>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3" name="TextBox 2">
            <a:extLst>
              <a:ext uri="{FF2B5EF4-FFF2-40B4-BE49-F238E27FC236}">
                <a16:creationId xmlns:a16="http://schemas.microsoft.com/office/drawing/2014/main" id="{729CA713-8FCD-4CA9-4C36-A2F47F422222}"/>
              </a:ext>
            </a:extLst>
          </p:cNvPr>
          <p:cNvSpPr txBox="1"/>
          <p:nvPr/>
        </p:nvSpPr>
        <p:spPr>
          <a:xfrm>
            <a:off x="4225936" y="3309531"/>
            <a:ext cx="1907827" cy="323165"/>
          </a:xfrm>
          <a:prstGeom prst="rect">
            <a:avLst/>
          </a:prstGeom>
          <a:noFill/>
          <a:ln>
            <a:noFill/>
          </a:ln>
        </p:spPr>
        <p:txBody>
          <a:bodyPr wrap="square" rtlCol="0">
            <a:spAutoFit/>
          </a:bodyPr>
          <a:lstStyle/>
          <a:p>
            <a:pPr>
              <a:spcAft>
                <a:spcPts val="3000"/>
              </a:spcAft>
            </a:pPr>
            <a:r>
              <a:rPr lang="en-US" sz="1500" dirty="0">
                <a:solidFill>
                  <a:srgbClr val="1B202F"/>
                </a:solidFill>
              </a:rPr>
              <a:t>- or - </a:t>
            </a:r>
          </a:p>
        </p:txBody>
      </p:sp>
    </p:spTree>
    <p:extLst>
      <p:ext uri="{BB962C8B-B14F-4D97-AF65-F5344CB8AC3E}">
        <p14:creationId xmlns:p14="http://schemas.microsoft.com/office/powerpoint/2010/main" val="33854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through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and login</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your own repository in </a:t>
            </a:r>
            <a:r>
              <a:rPr lang="en-US" sz="1600" dirty="0" err="1">
                <a:solidFill>
                  <a:srgbClr val="1B202F"/>
                </a:solidFill>
              </a:rPr>
              <a:t>Github</a:t>
            </a:r>
            <a:r>
              <a:rPr lang="en-US" sz="1600" dirty="0">
                <a:solidFill>
                  <a:srgbClr val="1B202F"/>
                </a:solidFill>
              </a:rPr>
              <a:t>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cs typeface="Courier New" panose="02070309020205020404" pitchFamily="49" charset="0"/>
              </a:rPr>
              <a:t> (we’ll walk through this together)</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4" y="431107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91973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a:t>
            </a:r>
            <a:r>
              <a:rPr lang="en-US" sz="1500" dirty="0" err="1">
                <a:solidFill>
                  <a:srgbClr val="1B202F"/>
                </a:solidFill>
              </a:rPr>
              <a:t>Github</a:t>
            </a:r>
            <a:r>
              <a:rPr lang="en-US" sz="1500" dirty="0">
                <a:solidFill>
                  <a:srgbClr val="1B202F"/>
                </a:solidFill>
              </a:rPr>
              <a:t> repository to your machine </a:t>
            </a:r>
            <a:r>
              <a:rPr lang="en-US" sz="1500" b="1" dirty="0">
                <a:solidFill>
                  <a:srgbClr val="1B202F"/>
                </a:solidFill>
              </a:rPr>
              <a:t>[skip this step for now]</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57175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“New” in the top left by your list of repositories and fill in details</a:t>
            </a:r>
          </a:p>
        </p:txBody>
      </p:sp>
      <p:pic>
        <p:nvPicPr>
          <p:cNvPr id="4" name="Picture 3">
            <a:extLst>
              <a:ext uri="{FF2B5EF4-FFF2-40B4-BE49-F238E27FC236}">
                <a16:creationId xmlns:a16="http://schemas.microsoft.com/office/drawing/2014/main" id="{F6AC822F-A1C9-6170-1EB9-EB2D5E07C91E}"/>
              </a:ext>
            </a:extLst>
          </p:cNvPr>
          <p:cNvPicPr>
            <a:picLocks noChangeAspect="1"/>
          </p:cNvPicPr>
          <p:nvPr/>
        </p:nvPicPr>
        <p:blipFill>
          <a:blip r:embed="rId3"/>
          <a:stretch>
            <a:fillRect/>
          </a:stretch>
        </p:blipFill>
        <p:spPr>
          <a:xfrm>
            <a:off x="2655833" y="2967430"/>
            <a:ext cx="3210893" cy="858124"/>
          </a:xfrm>
          <a:prstGeom prst="rect">
            <a:avLst/>
          </a:prstGeom>
        </p:spPr>
      </p:pic>
    </p:spTree>
    <p:extLst>
      <p:ext uri="{BB962C8B-B14F-4D97-AF65-F5344CB8AC3E}">
        <p14:creationId xmlns:p14="http://schemas.microsoft.com/office/powerpoint/2010/main" val="968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803415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for existing local repo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the existing repo (from the Git part of class)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a remote connection for </a:t>
            </a:r>
            <a:r>
              <a:rPr lang="en-US" sz="1600" dirty="0" err="1">
                <a:solidFill>
                  <a:srgbClr val="1B202F"/>
                </a:solidFill>
                <a:latin typeface="Courier New" panose="02070309020205020404" pitchFamily="49" charset="0"/>
                <a:cs typeface="Courier New" panose="02070309020205020404" pitchFamily="49" charset="0"/>
              </a:rPr>
              <a:t>myrepo</a:t>
            </a:r>
            <a:endParaRPr lang="en-US" sz="1600" dirty="0">
              <a:solidFill>
                <a:srgbClr val="1B202F"/>
              </a:solidFill>
            </a:endParaRPr>
          </a:p>
        </p:txBody>
      </p:sp>
      <p:sp>
        <p:nvSpPr>
          <p:cNvPr id="7" name="TextBox 6">
            <a:extLst>
              <a:ext uri="{FF2B5EF4-FFF2-40B4-BE49-F238E27FC236}">
                <a16:creationId xmlns:a16="http://schemas.microsoft.com/office/drawing/2014/main" id="{8EBE09FF-F094-4D5D-A26C-5978CD9AEFD2}"/>
              </a:ext>
            </a:extLst>
          </p:cNvPr>
          <p:cNvSpPr txBox="1"/>
          <p:nvPr/>
        </p:nvSpPr>
        <p:spPr>
          <a:xfrm>
            <a:off x="1208956" y="3099307"/>
            <a:ext cx="6672502" cy="339324"/>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remote add origin &lt;</a:t>
            </a:r>
            <a:r>
              <a:rPr lang="en-US" sz="1400" dirty="0" err="1">
                <a:solidFill>
                  <a:srgbClr val="000000"/>
                </a:solidFill>
                <a:latin typeface="Courier New" panose="02070309020205020404" pitchFamily="49" charset="0"/>
                <a:cs typeface="Courier New" panose="02070309020205020404" pitchFamily="49" charset="0"/>
              </a:rPr>
              <a:t>Github</a:t>
            </a:r>
            <a:r>
              <a:rPr lang="en-US" sz="1400" dirty="0">
                <a:solidFill>
                  <a:srgbClr val="000000"/>
                </a:solidFill>
                <a:latin typeface="Courier New" panose="02070309020205020404" pitchFamily="49" charset="0"/>
                <a:cs typeface="Courier New" panose="02070309020205020404" pitchFamily="49" charset="0"/>
              </a:rPr>
              <a:t> HTTPS&gt;</a:t>
            </a:r>
            <a:endParaRPr lang="en-US" sz="1400" dirty="0">
              <a:solidFill>
                <a:srgbClr val="000000"/>
              </a:solidFill>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796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remote connection</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38013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D65DCA35-3F9A-0521-3248-93216007CFB7}"/>
              </a:ext>
            </a:extLst>
          </p:cNvPr>
          <p:cNvSpPr txBox="1"/>
          <p:nvPr/>
        </p:nvSpPr>
        <p:spPr>
          <a:xfrm>
            <a:off x="1208955" y="3907916"/>
            <a:ext cx="6672502" cy="340093"/>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push -u origin main </a:t>
            </a:r>
          </a:p>
        </p:txBody>
      </p:sp>
      <p:sp>
        <p:nvSpPr>
          <p:cNvPr id="3" name="TextBox 2">
            <a:extLst>
              <a:ext uri="{FF2B5EF4-FFF2-40B4-BE49-F238E27FC236}">
                <a16:creationId xmlns:a16="http://schemas.microsoft.com/office/drawing/2014/main" id="{19504269-F090-33CC-F5C4-125A72E85BB6}"/>
              </a:ext>
            </a:extLst>
          </p:cNvPr>
          <p:cNvSpPr txBox="1"/>
          <p:nvPr/>
        </p:nvSpPr>
        <p:spPr>
          <a:xfrm>
            <a:off x="1208956" y="35165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Push to upstream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55011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Pushing to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 Demo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472185"/>
            <a:ext cx="5587081" cy="230832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localfile.txt</a:t>
            </a:r>
          </a:p>
          <a:p>
            <a:pPr algn="ctr"/>
            <a:r>
              <a:rPr lang="en-US" sz="1600" dirty="0">
                <a:solidFill>
                  <a:srgbClr val="1B202F"/>
                </a:solidFill>
                <a:latin typeface="Courier New" panose="02070309020205020404" pitchFamily="49" charset="0"/>
                <a:cs typeface="Courier New" panose="02070309020205020404" pitchFamily="49" charset="0"/>
              </a:rPr>
              <a:t>nano localfile.txt</a:t>
            </a:r>
          </a:p>
          <a:p>
            <a:pPr algn="ctr"/>
            <a:endParaRPr lang="en-US" sz="1600" dirty="0">
              <a:solidFill>
                <a:srgbClr val="1B202F"/>
              </a:solidFill>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add localfile.txt</a:t>
            </a:r>
          </a:p>
          <a:p>
            <a:pPr algn="ctr"/>
            <a:r>
              <a:rPr lang="en-US" sz="1600" dirty="0">
                <a:solidFill>
                  <a:srgbClr val="1B202F"/>
                </a:solidFill>
                <a:latin typeface="Courier New" panose="02070309020205020404" pitchFamily="49" charset="0"/>
                <a:cs typeface="Courier New" panose="02070309020205020404" pitchFamily="49" charset="0"/>
              </a:rPr>
              <a:t>git commit –m “Add file to local repo”</a:t>
            </a:r>
          </a:p>
          <a:p>
            <a:pPr algn="ctr"/>
            <a:endParaRPr lang="en-US" sz="1600" dirty="0">
              <a:solidFill>
                <a:srgbClr val="1B202F"/>
              </a:solidFill>
              <a:latin typeface="Courier New" panose="02070309020205020404" pitchFamily="49" charset="0"/>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6" name="TextBox 5">
            <a:extLst>
              <a:ext uri="{FF2B5EF4-FFF2-40B4-BE49-F238E27FC236}">
                <a16:creationId xmlns:a16="http://schemas.microsoft.com/office/drawing/2014/main" id="{85DAE752-2976-2BF6-1A1C-13F83981DDF0}"/>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 new file and add a line of text</a:t>
            </a:r>
          </a:p>
        </p:txBody>
      </p:sp>
      <p:sp>
        <p:nvSpPr>
          <p:cNvPr id="7" name="TextBox 6">
            <a:extLst>
              <a:ext uri="{FF2B5EF4-FFF2-40B4-BE49-F238E27FC236}">
                <a16:creationId xmlns:a16="http://schemas.microsoft.com/office/drawing/2014/main" id="{084B7939-F9F0-DAE0-9FE6-003094818B0A}"/>
              </a:ext>
            </a:extLst>
          </p:cNvPr>
          <p:cNvSpPr txBox="1"/>
          <p:nvPr/>
        </p:nvSpPr>
        <p:spPr>
          <a:xfrm>
            <a:off x="1208955" y="3088359"/>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Commit the changes locally</a:t>
            </a:r>
          </a:p>
        </p:txBody>
      </p:sp>
      <p:sp>
        <p:nvSpPr>
          <p:cNvPr id="9" name="TextBox 8">
            <a:extLst>
              <a:ext uri="{FF2B5EF4-FFF2-40B4-BE49-F238E27FC236}">
                <a16:creationId xmlns:a16="http://schemas.microsoft.com/office/drawing/2014/main" id="{BE099C4C-B358-DA55-AC12-AF7511275CB0}"/>
              </a:ext>
            </a:extLst>
          </p:cNvPr>
          <p:cNvSpPr txBox="1"/>
          <p:nvPr/>
        </p:nvSpPr>
        <p:spPr>
          <a:xfrm>
            <a:off x="1208955" y="406125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3.   Push the changes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61269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 with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2516586"/>
          </a:xfrm>
          <a:prstGeom prst="rect">
            <a:avLst/>
          </a:prstGeom>
          <a:noFill/>
          <a:ln>
            <a:noFill/>
          </a:ln>
        </p:spPr>
        <p:txBody>
          <a:bodyPr wrap="square" rtlCol="0">
            <a:spAutoFit/>
          </a:bodyPr>
          <a:lstStyle/>
          <a:p>
            <a:pPr>
              <a:lnSpc>
                <a:spcPct val="150000"/>
              </a:lnSpc>
            </a:pPr>
            <a:r>
              <a:rPr lang="en-US" sz="1600" dirty="0">
                <a:solidFill>
                  <a:srgbClr val="1B202F"/>
                </a:solidFill>
              </a:rPr>
              <a:t>Your collaborators may have pushed new changes to </a:t>
            </a:r>
            <a:r>
              <a:rPr lang="en-US" sz="1600" dirty="0" err="1">
                <a:solidFill>
                  <a:srgbClr val="1B202F"/>
                </a:solidFill>
              </a:rPr>
              <a:t>Github</a:t>
            </a:r>
            <a:r>
              <a:rPr lang="en-US" sz="1600" dirty="0">
                <a:solidFill>
                  <a:srgbClr val="1B202F"/>
                </a:solidFill>
              </a:rPr>
              <a:t> while you’ve been working on your own changes locally. </a:t>
            </a:r>
          </a:p>
          <a:p>
            <a:pPr>
              <a:lnSpc>
                <a:spcPct val="150000"/>
              </a:lnSpc>
            </a:pPr>
            <a:endParaRPr lang="en-US" sz="1100" dirty="0">
              <a:solidFill>
                <a:srgbClr val="1B202F"/>
              </a:solidFill>
            </a:endParaRPr>
          </a:p>
          <a:p>
            <a:pPr>
              <a:lnSpc>
                <a:spcPct val="150000"/>
              </a:lnSpc>
            </a:pPr>
            <a:r>
              <a:rPr lang="en-US" sz="1600" b="1" dirty="0">
                <a:solidFill>
                  <a:srgbClr val="1B202F"/>
                </a:solidFill>
              </a:rPr>
              <a:t>Best practices:</a:t>
            </a:r>
          </a:p>
          <a:p>
            <a:pPr marL="285750" indent="-285750">
              <a:lnSpc>
                <a:spcPct val="150000"/>
              </a:lnSpc>
              <a:buFont typeface="Arial" panose="020B0604020202020204" pitchFamily="34" charset="0"/>
              <a:buChar char="•"/>
            </a:pPr>
            <a:r>
              <a:rPr lang="en-US" sz="1600" dirty="0">
                <a:solidFill>
                  <a:srgbClr val="1B202F"/>
                </a:solidFill>
              </a:rPr>
              <a:t>Pull from </a:t>
            </a:r>
            <a:r>
              <a:rPr lang="en-US" sz="1600" dirty="0" err="1">
                <a:solidFill>
                  <a:srgbClr val="1B202F"/>
                </a:solidFill>
              </a:rPr>
              <a:t>Github</a:t>
            </a:r>
            <a:r>
              <a:rPr lang="en-US" sz="1600" dirty="0">
                <a:solidFill>
                  <a:srgbClr val="1B202F"/>
                </a:solidFill>
              </a:rPr>
              <a:t> often, even when you aren’t making changes to the remote repo</a:t>
            </a:r>
          </a:p>
          <a:p>
            <a:pPr marL="285750" indent="-285750">
              <a:lnSpc>
                <a:spcPct val="150000"/>
              </a:lnSpc>
              <a:buFont typeface="Arial" panose="020B0604020202020204" pitchFamily="34" charset="0"/>
              <a:buChar char="•"/>
            </a:pPr>
            <a:r>
              <a:rPr lang="en-US" sz="1600" dirty="0">
                <a:solidFill>
                  <a:srgbClr val="1B202F"/>
                </a:solidFill>
              </a:rPr>
              <a:t>Pull right before you push your changes</a:t>
            </a:r>
          </a:p>
          <a:p>
            <a:pPr marL="285750" indent="-285750">
              <a:lnSpc>
                <a:spcPct val="150000"/>
              </a:lnSpc>
              <a:buFont typeface="Arial" panose="020B0604020202020204" pitchFamily="34" charset="0"/>
              <a:buChar char="•"/>
            </a:pPr>
            <a:r>
              <a:rPr lang="en-US" sz="1600" dirty="0">
                <a:solidFill>
                  <a:srgbClr val="1B202F"/>
                </a:solidFill>
              </a:rPr>
              <a:t>Resolve merge conflicts as they arise when you pull</a:t>
            </a:r>
          </a:p>
        </p:txBody>
      </p:sp>
      <p:sp>
        <p:nvSpPr>
          <p:cNvPr id="4" name="Rectangle 3">
            <a:extLst>
              <a:ext uri="{FF2B5EF4-FFF2-40B4-BE49-F238E27FC236}">
                <a16:creationId xmlns:a16="http://schemas.microsoft.com/office/drawing/2014/main" id="{272C4AFA-73D0-2354-2C7B-0FBF90468D73}"/>
              </a:ext>
            </a:extLst>
          </p:cNvPr>
          <p:cNvSpPr/>
          <p:nvPr/>
        </p:nvSpPr>
        <p:spPr>
          <a:xfrm>
            <a:off x="1031827" y="3614067"/>
            <a:ext cx="7012593" cy="121928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A003F9-8475-49C3-6759-816079E44623}"/>
              </a:ext>
            </a:extLst>
          </p:cNvPr>
          <p:cNvSpPr txBox="1"/>
          <p:nvPr/>
        </p:nvSpPr>
        <p:spPr>
          <a:xfrm>
            <a:off x="1778459" y="3891427"/>
            <a:ext cx="5587081"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commit –m “Fix bug”</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7" name="TextBox 6">
            <a:extLst>
              <a:ext uri="{FF2B5EF4-FFF2-40B4-BE49-F238E27FC236}">
                <a16:creationId xmlns:a16="http://schemas.microsoft.com/office/drawing/2014/main" id="{52158E75-2477-034A-B9A8-81BA7CE88169}"/>
              </a:ext>
            </a:extLst>
          </p:cNvPr>
          <p:cNvSpPr txBox="1"/>
          <p:nvPr/>
        </p:nvSpPr>
        <p:spPr>
          <a:xfrm>
            <a:off x="1099579" y="3676518"/>
            <a:ext cx="1460122" cy="323165"/>
          </a:xfrm>
          <a:prstGeom prst="rect">
            <a:avLst/>
          </a:prstGeom>
          <a:noFill/>
          <a:ln>
            <a:noFill/>
          </a:ln>
        </p:spPr>
        <p:txBody>
          <a:bodyPr wrap="square" rtlCol="0">
            <a:spAutoFit/>
          </a:bodyPr>
          <a:lstStyle/>
          <a:p>
            <a:pPr>
              <a:spcAft>
                <a:spcPts val="4800"/>
              </a:spcAft>
            </a:pPr>
            <a:r>
              <a:rPr lang="en-US" sz="1500" dirty="0">
                <a:solidFill>
                  <a:srgbClr val="1B202F"/>
                </a:solidFill>
              </a:rPr>
              <a:t>For example,</a:t>
            </a:r>
          </a:p>
        </p:txBody>
      </p:sp>
    </p:spTree>
    <p:extLst>
      <p:ext uri="{BB962C8B-B14F-4D97-AF65-F5344CB8AC3E}">
        <p14:creationId xmlns:p14="http://schemas.microsoft.com/office/powerpoint/2010/main" val="114485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pull any new changes from </a:t>
            </a:r>
            <a:r>
              <a:rPr lang="en-US" sz="1600" dirty="0" err="1">
                <a:solidFill>
                  <a:srgbClr val="1B202F"/>
                </a:solidFill>
              </a:rPr>
              <a:t>Github</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757866"/>
            <a:ext cx="5587081"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32324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7190023" y="187215"/>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make a commit?</a:t>
            </a:r>
          </a:p>
          <a:p>
            <a:pPr marL="285750" indent="-285750">
              <a:lnSpc>
                <a:spcPct val="120000"/>
              </a:lnSpc>
              <a:buFont typeface="Arial" panose="020B0604020202020204" pitchFamily="34" charset="0"/>
              <a:buChar char="•"/>
            </a:pPr>
            <a:r>
              <a:rPr lang="en-US" sz="1400" dirty="0">
                <a:solidFill>
                  <a:srgbClr val="1B202F"/>
                </a:solidFill>
                <a:latin typeface="Arial" charset="0"/>
              </a:rPr>
              <a:t>Think “atomic” </a:t>
            </a:r>
          </a:p>
          <a:p>
            <a:pPr marL="285750" indent="-285750">
              <a:lnSpc>
                <a:spcPct val="120000"/>
              </a:lnSpc>
              <a:buFont typeface="Arial" panose="020B0604020202020204" pitchFamily="34" charset="0"/>
              <a:buChar char="•"/>
            </a:pPr>
            <a:r>
              <a:rPr lang="en-US" sz="1400" dirty="0">
                <a:solidFill>
                  <a:srgbClr val="1B202F"/>
                </a:solidFill>
                <a:latin typeface="Arial" charset="0"/>
              </a:rPr>
              <a:t>Single bug fix, feature, re-factor</a:t>
            </a:r>
          </a:p>
        </p:txBody>
      </p:sp>
      <p:sp>
        <p:nvSpPr>
          <p:cNvPr id="2" name="TextBox 1">
            <a:extLst>
              <a:ext uri="{FF2B5EF4-FFF2-40B4-BE49-F238E27FC236}">
                <a16:creationId xmlns:a16="http://schemas.microsoft.com/office/drawing/2014/main" id="{ED176475-F793-D364-0417-D8EDA32DE7E2}"/>
              </a:ext>
            </a:extLst>
          </p:cNvPr>
          <p:cNvSpPr txBox="1"/>
          <p:nvPr/>
        </p:nvSpPr>
        <p:spPr>
          <a:xfrm>
            <a:off x="7189384" y="2927309"/>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push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Completed and </a:t>
            </a:r>
            <a:r>
              <a:rPr lang="en-US" sz="1400" u="sng" dirty="0">
                <a:solidFill>
                  <a:srgbClr val="1B202F"/>
                </a:solidFill>
                <a:latin typeface="Arial" charset="0"/>
              </a:rPr>
              <a:t>tested</a:t>
            </a:r>
            <a:r>
              <a:rPr lang="en-US" sz="1400" dirty="0">
                <a:solidFill>
                  <a:srgbClr val="1B202F"/>
                </a:solidFill>
                <a:latin typeface="Arial" charset="0"/>
              </a:rPr>
              <a:t> feature, ready for use or review</a:t>
            </a:r>
          </a:p>
        </p:txBody>
      </p:sp>
    </p:spTree>
    <p:extLst>
      <p:ext uri="{BB962C8B-B14F-4D97-AF65-F5344CB8AC3E}">
        <p14:creationId xmlns:p14="http://schemas.microsoft.com/office/powerpoint/2010/main" val="272128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6687725" y="617760"/>
            <a:ext cx="2298518" cy="3429465"/>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should I branch?</a:t>
            </a:r>
          </a:p>
          <a:p>
            <a:pPr marL="285750" indent="-285750">
              <a:lnSpc>
                <a:spcPct val="120000"/>
              </a:lnSpc>
              <a:buFont typeface="Arial" panose="020B0604020202020204" pitchFamily="34" charset="0"/>
              <a:buChar char="•"/>
            </a:pPr>
            <a:r>
              <a:rPr lang="en-US" sz="1400" dirty="0">
                <a:solidFill>
                  <a:srgbClr val="1B202F"/>
                </a:solidFill>
                <a:latin typeface="Arial" charset="0"/>
              </a:rPr>
              <a:t>May need to run </a:t>
            </a:r>
            <a:r>
              <a:rPr lang="en-US" sz="1400" dirty="0">
                <a:solidFill>
                  <a:srgbClr val="1B202F"/>
                </a:solidFill>
                <a:latin typeface="Courier New" panose="02070309020205020404" pitchFamily="49" charset="0"/>
                <a:cs typeface="Courier New" panose="02070309020205020404" pitchFamily="49" charset="0"/>
              </a:rPr>
              <a:t>main</a:t>
            </a:r>
          </a:p>
          <a:p>
            <a:pPr marL="285750" indent="-285750">
              <a:lnSpc>
                <a:spcPct val="120000"/>
              </a:lnSpc>
              <a:buFont typeface="Arial" panose="020B0604020202020204" pitchFamily="34" charset="0"/>
              <a:buChar char="•"/>
            </a:pPr>
            <a:r>
              <a:rPr lang="en-US" sz="1400" dirty="0">
                <a:solidFill>
                  <a:srgbClr val="1B202F"/>
                </a:solidFill>
                <a:latin typeface="Arial" charset="0"/>
              </a:rPr>
              <a:t>When you and a collaborator are working on different things</a:t>
            </a:r>
          </a:p>
          <a:p>
            <a:pPr marL="285750" indent="-285750">
              <a:lnSpc>
                <a:spcPct val="120000"/>
              </a:lnSpc>
              <a:buFont typeface="Arial" panose="020B0604020202020204" pitchFamily="34" charset="0"/>
              <a:buChar char="•"/>
            </a:pPr>
            <a:endParaRPr lang="en-US" sz="1400" dirty="0">
              <a:solidFill>
                <a:srgbClr val="1B202F"/>
              </a:solidFill>
              <a:latin typeface="Arial" charset="0"/>
            </a:endParaRPr>
          </a:p>
          <a:p>
            <a:pPr>
              <a:lnSpc>
                <a:spcPct val="120000"/>
              </a:lnSpc>
            </a:pPr>
            <a:r>
              <a:rPr lang="en-US" sz="1400" b="1" dirty="0">
                <a:solidFill>
                  <a:srgbClr val="1B202F"/>
                </a:solidFill>
                <a:latin typeface="Arial" charset="0"/>
              </a:rPr>
              <a:t>Why might I push my branch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If you want to collaborate on the branch</a:t>
            </a:r>
          </a:p>
          <a:p>
            <a:pPr marL="285750" indent="-285750">
              <a:lnSpc>
                <a:spcPct val="120000"/>
              </a:lnSpc>
              <a:buFont typeface="Arial" panose="020B0604020202020204" pitchFamily="34" charset="0"/>
              <a:buChar char="•"/>
            </a:pPr>
            <a:r>
              <a:rPr lang="en-US" sz="1400" dirty="0">
                <a:solidFill>
                  <a:srgbClr val="1B202F"/>
                </a:solidFill>
                <a:latin typeface="Arial" charset="0"/>
              </a:rPr>
              <a:t>As a code back-up!</a:t>
            </a:r>
          </a:p>
        </p:txBody>
      </p:sp>
    </p:spTree>
    <p:extLst>
      <p:ext uri="{BB962C8B-B14F-4D97-AF65-F5344CB8AC3E}">
        <p14:creationId xmlns:p14="http://schemas.microsoft.com/office/powerpoint/2010/main" val="87824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1251121"/>
            <a:ext cx="8117329" cy="2401170"/>
          </a:xfrm>
          <a:prstGeom prst="rect">
            <a:avLst/>
          </a:prstGeom>
          <a:noFill/>
          <a:ln>
            <a:noFill/>
          </a:ln>
        </p:spPr>
        <p:txBody>
          <a:bodyPr wrap="square" rtlCol="0">
            <a:spAutoFit/>
          </a:bodyPr>
          <a:lstStyle/>
          <a:p>
            <a:pPr>
              <a:lnSpc>
                <a:spcPct val="150000"/>
              </a:lnSpc>
            </a:pPr>
            <a:r>
              <a:rPr lang="en-US" dirty="0">
                <a:solidFill>
                  <a:srgbClr val="000000"/>
                </a:solidFill>
                <a:cs typeface="Courier New" panose="02070309020205020404" pitchFamily="49" charset="0"/>
              </a:rPr>
              <a:t>Thus far, we’ve focused on using </a:t>
            </a:r>
            <a:r>
              <a:rPr lang="en-US" dirty="0" err="1">
                <a:solidFill>
                  <a:srgbClr val="000000"/>
                </a:solidFill>
                <a:cs typeface="Courier New" panose="02070309020205020404" pitchFamily="49" charset="0"/>
              </a:rPr>
              <a:t>Github</a:t>
            </a:r>
            <a:r>
              <a:rPr lang="en-US" dirty="0">
                <a:solidFill>
                  <a:srgbClr val="000000"/>
                </a:solidFill>
                <a:cs typeface="Courier New" panose="02070309020205020404" pitchFamily="49" charset="0"/>
              </a:rPr>
              <a:t> with a small group of people who have shared access to a repository.</a:t>
            </a:r>
          </a:p>
          <a:p>
            <a:pPr>
              <a:lnSpc>
                <a:spcPct val="150000"/>
              </a:lnSpc>
            </a:pPr>
            <a:endParaRPr lang="en-US" sz="1600" b="1" dirty="0">
              <a:solidFill>
                <a:srgbClr val="000000"/>
              </a:solidFill>
              <a:cs typeface="Courier New" panose="02070309020205020404" pitchFamily="49" charset="0"/>
            </a:endParaRPr>
          </a:p>
          <a:p>
            <a:pPr>
              <a:lnSpc>
                <a:spcPct val="150000"/>
              </a:lnSpc>
            </a:pPr>
            <a:r>
              <a:rPr lang="en-US" b="1" dirty="0">
                <a:solidFill>
                  <a:srgbClr val="000000"/>
                </a:solidFill>
                <a:cs typeface="Courier New" panose="02070309020205020404" pitchFamily="49" charset="0"/>
              </a:rPr>
              <a:t>How can you contribute to projects in the broader </a:t>
            </a:r>
            <a:r>
              <a:rPr lang="en-US" b="1" dirty="0" err="1">
                <a:solidFill>
                  <a:srgbClr val="000000"/>
                </a:solidFill>
                <a:cs typeface="Courier New" panose="02070309020205020404" pitchFamily="49" charset="0"/>
              </a:rPr>
              <a:t>Github</a:t>
            </a:r>
            <a:r>
              <a:rPr lang="en-US" b="1" dirty="0">
                <a:solidFill>
                  <a:srgbClr val="000000"/>
                </a:solidFill>
                <a:cs typeface="Courier New" panose="02070309020205020404" pitchFamily="49" charset="0"/>
              </a:rPr>
              <a:t> community?</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Not everyone has repo access, so we can’t just push our changes </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Repository owner has a reviewing mechanism</a:t>
            </a:r>
          </a:p>
        </p:txBody>
      </p:sp>
    </p:spTree>
    <p:extLst>
      <p:ext uri="{BB962C8B-B14F-4D97-AF65-F5344CB8AC3E}">
        <p14:creationId xmlns:p14="http://schemas.microsoft.com/office/powerpoint/2010/main" val="335389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52B1-EBEB-0E85-3B22-B67D1D992A6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747DAF-BA28-E17D-B030-7CFBC53DD2FF}"/>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EEFA1B17-80E4-617E-D13C-3E82396FCC6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CA5BE971-E3F3-DD46-8C04-FB0BF3F8130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5" name="TextBox 4">
            <a:extLst>
              <a:ext uri="{FF2B5EF4-FFF2-40B4-BE49-F238E27FC236}">
                <a16:creationId xmlns:a16="http://schemas.microsoft.com/office/drawing/2014/main" id="{9054F67E-77B8-126B-2018-97826904CD45}"/>
              </a:ext>
            </a:extLst>
          </p:cNvPr>
          <p:cNvSpPr txBox="1"/>
          <p:nvPr/>
        </p:nvSpPr>
        <p:spPr>
          <a:xfrm>
            <a:off x="451360" y="990828"/>
            <a:ext cx="8034155" cy="1168653"/>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Pull any new changes from </a:t>
            </a:r>
            <a:r>
              <a:rPr lang="en-US" sz="1600" dirty="0" err="1">
                <a:solidFill>
                  <a:srgbClr val="1B202F"/>
                </a:solidFill>
              </a:rPr>
              <a:t>Github</a:t>
            </a:r>
            <a:r>
              <a:rPr lang="en-US" sz="1600" dirty="0">
                <a:solidFill>
                  <a:srgbClr val="1B202F"/>
                </a:solidFill>
              </a:rPr>
              <a:t> from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into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Push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to </a:t>
            </a:r>
            <a:r>
              <a:rPr lang="en-US" sz="1600" dirty="0" err="1">
                <a:solidFill>
                  <a:srgbClr val="1B202F"/>
                </a:solidFill>
              </a:rPr>
              <a:t>Github</a:t>
            </a:r>
            <a:r>
              <a:rPr lang="en-US" sz="1600" dirty="0">
                <a:solidFill>
                  <a:srgbClr val="1B202F"/>
                </a:solidFill>
              </a:rPr>
              <a:t> and make a pull request.</a:t>
            </a:r>
          </a:p>
        </p:txBody>
      </p:sp>
      <p:sp>
        <p:nvSpPr>
          <p:cNvPr id="8" name="TextBox 7">
            <a:extLst>
              <a:ext uri="{FF2B5EF4-FFF2-40B4-BE49-F238E27FC236}">
                <a16:creationId xmlns:a16="http://schemas.microsoft.com/office/drawing/2014/main" id="{5128AA71-D16B-4A3D-80AC-E7216A29F844}"/>
              </a:ext>
            </a:extLst>
          </p:cNvPr>
          <p:cNvSpPr txBox="1"/>
          <p:nvPr/>
        </p:nvSpPr>
        <p:spPr>
          <a:xfrm>
            <a:off x="1778459" y="2757866"/>
            <a:ext cx="5587081" cy="1569660"/>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&lt;make ”pull request” on </a:t>
            </a:r>
            <a:r>
              <a:rPr lang="en-US" sz="1600" dirty="0" err="1">
                <a:solidFill>
                  <a:srgbClr val="1B202F"/>
                </a:solidFill>
                <a:latin typeface="Courier New" panose="02070309020205020404" pitchFamily="49" charset="0"/>
                <a:cs typeface="Courier New" panose="02070309020205020404" pitchFamily="49" charset="0"/>
              </a:rPr>
              <a:t>Github</a:t>
            </a:r>
            <a:r>
              <a:rPr lang="en-US" sz="1600" dirty="0">
                <a:solidFill>
                  <a:srgbClr val="1B202F"/>
                </a:solidFill>
                <a:latin typeface="Courier New" panose="02070309020205020404" pitchFamily="49" charset="0"/>
                <a:cs typeface="Courier New" panose="02070309020205020404" pitchFamily="49" charset="0"/>
              </a:rPr>
              <a:t>&gt;</a:t>
            </a:r>
          </a:p>
        </p:txBody>
      </p:sp>
      <p:sp>
        <p:nvSpPr>
          <p:cNvPr id="3" name="TextBox 2">
            <a:extLst>
              <a:ext uri="{FF2B5EF4-FFF2-40B4-BE49-F238E27FC236}">
                <a16:creationId xmlns:a16="http://schemas.microsoft.com/office/drawing/2014/main" id="{4FEE01D4-0B63-C6EF-FFC3-2C04D8C7E0A0}"/>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1339632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40640</TotalTime>
  <Words>8017</Words>
  <Application>Microsoft Macintosh PowerPoint</Application>
  <PresentationFormat>On-screen Show (16:9)</PresentationFormat>
  <Paragraphs>1240</Paragraphs>
  <Slides>126</Slides>
  <Notes>113</Notes>
  <HiddenSlides>12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126</vt:i4>
      </vt:variant>
    </vt:vector>
  </HeadingPairs>
  <TitlesOfParts>
    <vt:vector size="142" baseType="lpstr">
      <vt:lpstr>Arial</vt:lpstr>
      <vt:lpstr>Arial Black</vt:lpstr>
      <vt:lpstr>Arial MT</vt:lpstr>
      <vt:lpstr>Calibri</vt:lpstr>
      <vt:lpstr>Century Gothic</vt:lpstr>
      <vt:lpstr>Courier New</vt:lpstr>
      <vt:lpstr>Helvetica</vt:lpstr>
      <vt:lpstr>Lucida Console</vt:lpstr>
      <vt:lpstr>Roboto</vt:lpstr>
      <vt:lpstr>Source Sans Pro</vt:lpstr>
      <vt:lpstr>Tahoma</vt:lpstr>
      <vt:lpstr>Times New Roman</vt:lpstr>
      <vt:lpstr>Wingdings</vt:lpstr>
      <vt:lpstr>Light Slides</vt:lpstr>
      <vt:lpstr>Dark Slides - White Logos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Zotero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Lisa Everest</cp:lastModifiedBy>
  <cp:revision>358</cp:revision>
  <dcterms:created xsi:type="dcterms:W3CDTF">2020-11-09T03:51:00Z</dcterms:created>
  <dcterms:modified xsi:type="dcterms:W3CDTF">2024-01-30T16:19:12Z</dcterms:modified>
</cp:coreProperties>
</file>